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73" r:id="rId4"/>
    <p:sldMasterId id="2147483740" r:id="rId5"/>
  </p:sldMasterIdLst>
  <p:notesMasterIdLst>
    <p:notesMasterId r:id="rId19"/>
  </p:notesMasterIdLst>
  <p:handoutMasterIdLst>
    <p:handoutMasterId r:id="rId20"/>
  </p:handoutMasterIdLst>
  <p:sldIdLst>
    <p:sldId id="267" r:id="rId6"/>
    <p:sldId id="261" r:id="rId7"/>
    <p:sldId id="688" r:id="rId8"/>
    <p:sldId id="692" r:id="rId9"/>
    <p:sldId id="696" r:id="rId10"/>
    <p:sldId id="697" r:id="rId11"/>
    <p:sldId id="698" r:id="rId12"/>
    <p:sldId id="699" r:id="rId13"/>
    <p:sldId id="700" r:id="rId14"/>
    <p:sldId id="701" r:id="rId15"/>
    <p:sldId id="702" r:id="rId16"/>
    <p:sldId id="683" r:id="rId17"/>
    <p:sldId id="703" r:id="rId18"/>
  </p:sldIdLst>
  <p:sldSz cx="12190413" cy="6858000"/>
  <p:notesSz cx="7010400" cy="9236075"/>
  <p:custDataLst>
    <p:tags r:id="rId21"/>
  </p:custDataLst>
  <p:defaultTextStyle>
    <a:defPPr>
      <a:defRPr lang="de-DE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38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pos="7339" userDrawn="1">
          <p15:clr>
            <a:srgbClr val="A4A3A4"/>
          </p15:clr>
        </p15:guide>
        <p15:guide id="5" orient="horz">
          <p15:clr>
            <a:srgbClr val="A4A3A4"/>
          </p15:clr>
        </p15:guide>
        <p15:guide id="6">
          <p15:clr>
            <a:srgbClr val="A4A3A4"/>
          </p15:clr>
        </p15:guide>
        <p15:guide id="7" orient="horz" pos="1003" userDrawn="1">
          <p15:clr>
            <a:srgbClr val="A4A3A4"/>
          </p15:clr>
        </p15:guide>
        <p15:guide id="8" pos="349">
          <p15:clr>
            <a:srgbClr val="A4A3A4"/>
          </p15:clr>
        </p15:guide>
        <p15:guide id="9" pos="7345">
          <p15:clr>
            <a:srgbClr val="A4A3A4"/>
          </p15:clr>
        </p15:guide>
        <p15:guide id="10" pos="3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32D636-128C-29B7-00EB-ECE2FA4C9E0B}" name="Wilmink, I.R. (Isabel)" initials="WI" userId="S::isabel.wilmink_tno.nl#ext#@mail.ertico.com::325115a0-c32b-4984-a6f3-cae5a1f13f00" providerId="AD"/>
  <p188:author id="{B55CF253-A1F6-3332-6A86-06AF861D9FFB}" name="Sintonen Henri" initials="HS" userId="S::henri.sintonen@vtt.fi::b8b403e3-5d56-4364-b28a-1a90a1fc748c" providerId="AD"/>
  <p188:author id="{25B7A2B7-2106-034F-325C-5605465F6395}" name="Lone-Eirin Lervåg" initials="LL" userId="S::lone.lervag_its-norway.no#ext#@erticobe.onmicrosoft.com::38d27903-8ebf-4d1c-b58d-42611d579bdd" providerId="AD"/>
  <p188:author id="{1806B8BC-998E-9C79-619D-17142FC5C91F}" name="Innamaa Satu" initials="SI" userId="S::Satu.Innamaa@vtt.fi::b4c82acf-9cc4-4547-b2a4-d8e9dc37449d" providerId="AD"/>
  <p188:author id="{1EDCA9D7-A424-30EB-24E6-76A70A0D1D88}" name="Gamarra Scavone, M.G. (Gabriela)" initials="GG" userId="S::gabriela.gamarrascavone@tno.nl::e3db8a61-852d-415d-8c8b-ac8ef715946f" providerId="AD"/>
  <p188:author id="{09441BE6-C8C8-EA2F-B96C-4648405A9F56}" name="Julie Castermans" initials="JC" userId="S::j.castermans@mail.ertico.com::745a9a0d-dee4-4cdf-a0a9-ca2e087ccd92" providerId="AD"/>
  <p188:author id="{35C274FD-0362-37C3-E678-BF9203CF133F}" name="Sintonen Henri" initials="SH" userId="S::henri.sintonen_vtt.fi#ext#@erticobe.onmicrosoft.com::d6024197-734a-4336-a595-c60fd15efab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.c" initials="j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C3EB9B"/>
    <a:srgbClr val="239170"/>
    <a:srgbClr val="66C1BF"/>
    <a:srgbClr val="69C0BB"/>
    <a:srgbClr val="6AB023"/>
    <a:srgbClr val="8BC9CC"/>
    <a:srgbClr val="7B7C7E"/>
    <a:srgbClr val="238E72"/>
    <a:srgbClr val="756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069F8B-9B07-46CA-9F65-E85E707FAAA2}" v="2" dt="2026-05-27T12:46:18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>
        <p:scale>
          <a:sx n="51" d="100"/>
          <a:sy n="51" d="100"/>
        </p:scale>
        <p:origin x="2490" y="2202"/>
      </p:cViewPr>
      <p:guideLst>
        <p:guide orient="horz" pos="981"/>
        <p:guide pos="338"/>
        <p:guide orient="horz" pos="3657"/>
        <p:guide pos="7339"/>
        <p:guide orient="horz"/>
        <p:guide/>
        <p:guide orient="horz" pos="1003"/>
        <p:guide pos="349"/>
        <p:guide pos="7345"/>
        <p:guide pos="34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1614" y="0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0B8FC-714E-48A2-8E44-56D25F758704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773754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1614" y="8773754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A0638-1204-433B-84FC-523B5B170F5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185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27.05.2026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92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16.emf"/><Relationship Id="rId7" Type="http://schemas.openxmlformats.org/officeDocument/2006/relationships/image" Target="../media/image35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emf"/><Relationship Id="rId5" Type="http://schemas.openxmlformats.org/officeDocument/2006/relationships/image" Target="../media/image27.png"/><Relationship Id="rId10" Type="http://schemas.openxmlformats.org/officeDocument/2006/relationships/image" Target="../media/image38.emf"/><Relationship Id="rId4" Type="http://schemas.openxmlformats.org/officeDocument/2006/relationships/image" Target="../media/image26.png"/><Relationship Id="rId9" Type="http://schemas.openxmlformats.org/officeDocument/2006/relationships/image" Target="../media/image3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car - white strok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442"/>
          <a:stretch/>
        </p:blipFill>
        <p:spPr>
          <a:xfrm>
            <a:off x="-1" y="3340220"/>
            <a:ext cx="12190413" cy="351778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99719" y="609599"/>
            <a:ext cx="7945640" cy="1654013"/>
          </a:xfrm>
        </p:spPr>
        <p:txBody>
          <a:bodyPr anchor="t" anchorCtr="0">
            <a:noAutofit/>
          </a:bodyPr>
          <a:lstStyle>
            <a:lvl1pPr algn="l">
              <a:lnSpc>
                <a:spcPts val="4800"/>
              </a:lnSpc>
              <a:defRPr sz="3600" b="1" cap="none" baseline="0">
                <a:solidFill>
                  <a:srgbClr val="238E72"/>
                </a:solidFill>
                <a:latin typeface="+mn-lt"/>
              </a:defRPr>
            </a:lvl1pPr>
          </a:lstStyle>
          <a:p>
            <a:r>
              <a:rPr lang="en-US"/>
              <a:t>Developing a common evaluation methodology for CCAM</a:t>
            </a:r>
            <a:br>
              <a:rPr lang="en-US"/>
            </a:b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9719" y="2490439"/>
            <a:ext cx="7945640" cy="622954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7B7C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Satu Innamaa, Yvonne Barnard, Torsten Geissler, </a:t>
            </a:r>
            <a:br>
              <a:rPr lang="de-DE"/>
            </a:br>
            <a:r>
              <a:rPr lang="de-DE"/>
              <a:t>Isabel </a:t>
            </a:r>
            <a:r>
              <a:rPr lang="de-DE" err="1"/>
              <a:t>Wilmink</a:t>
            </a:r>
            <a:r>
              <a:rPr lang="de-DE"/>
              <a:t>, Gillian Harrison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033699" y="6168842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8CAC7BF-4F08-2D51-C28D-D5337FAD8983}"/>
              </a:ext>
            </a:extLst>
          </p:cNvPr>
          <p:cNvSpPr txBox="1">
            <a:spLocks/>
          </p:cNvSpPr>
          <p:nvPr userDrawn="1"/>
        </p:nvSpPr>
        <p:spPr>
          <a:xfrm>
            <a:off x="3899719" y="1743536"/>
            <a:ext cx="7945640" cy="12508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600" b="0" kern="1200" cap="none" baseline="0">
                <a:solidFill>
                  <a:srgbClr val="238E7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/>
              <a:t>ITS European Congress, Lisbon, 22-24 May 2023 </a:t>
            </a:r>
          </a:p>
        </p:txBody>
      </p:sp>
    </p:spTree>
    <p:extLst>
      <p:ext uri="{BB962C8B-B14F-4D97-AF65-F5344CB8AC3E}">
        <p14:creationId xmlns:p14="http://schemas.microsoft.com/office/powerpoint/2010/main" val="263384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&amp; SC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252" y="1483952"/>
            <a:ext cx="11133349" cy="4083130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16253" y="410830"/>
            <a:ext cx="9551026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5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0"/>
            <a:ext cx="12190413" cy="6858000"/>
          </a:xfrm>
          <a:prstGeom prst="rect">
            <a:avLst/>
          </a:prstGeom>
          <a:solidFill>
            <a:srgbClr val="69C0BB"/>
          </a:solidFill>
          <a:ln w="12700">
            <a:noFill/>
            <a:round/>
            <a:headEnd/>
            <a:tailEnd/>
          </a:ln>
        </p:spPr>
        <p:txBody>
          <a:bodyPr rot="0" spcFirstLastPara="0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Inhaltsplatzhalter 2"/>
          <p:cNvSpPr>
            <a:spLocks noGrp="1"/>
          </p:cNvSpPr>
          <p:nvPr>
            <p:ph idx="1"/>
          </p:nvPr>
        </p:nvSpPr>
        <p:spPr>
          <a:xfrm>
            <a:off x="516252" y="1483952"/>
            <a:ext cx="11133349" cy="4319248"/>
          </a:xfrm>
          <a:noFill/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ull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0"/>
            <a:ext cx="12190413" cy="6858000"/>
          </a:xfrm>
          <a:prstGeom prst="rect">
            <a:avLst/>
          </a:prstGeom>
          <a:solidFill>
            <a:srgbClr val="6AB023"/>
          </a:solidFill>
          <a:ln w="12700">
            <a:noFill/>
            <a:round/>
            <a:headEnd/>
            <a:tailEnd/>
          </a:ln>
        </p:spPr>
        <p:txBody>
          <a:bodyPr rot="0" spcFirstLastPara="0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 bwMode="gray">
          <a:xfrm>
            <a:off x="516252" y="1483952"/>
            <a:ext cx="11133349" cy="4319248"/>
          </a:xfrm>
          <a:noFill/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59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252" y="410830"/>
            <a:ext cx="11133349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3" y="1483952"/>
            <a:ext cx="7286148" cy="4110024"/>
          </a:xfrm>
          <a:noFill/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924800" y="1484313"/>
            <a:ext cx="3743325" cy="410966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3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2" y="410830"/>
            <a:ext cx="11133349" cy="1073122"/>
          </a:xfrm>
        </p:spPr>
        <p:txBody>
          <a:bodyPr/>
          <a:lstStyle>
            <a:lvl1pPr>
              <a:defRPr>
                <a:solidFill>
                  <a:srgbClr val="238E72"/>
                </a:solidFill>
              </a:defRPr>
            </a:lvl1pPr>
          </a:lstStyle>
          <a:p>
            <a:r>
              <a:rPr lang="de-DE"/>
              <a:t>Titelmasterformat durch Klicken bearbeiten – 36 pt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3" y="1483952"/>
            <a:ext cx="5362548" cy="4319248"/>
          </a:xfrm>
          <a:noFill/>
        </p:spPr>
        <p:txBody>
          <a:bodyPr wrap="square">
            <a:noAutofit/>
          </a:bodyPr>
          <a:lstStyle>
            <a:lvl1pPr marL="268288" indent="-268288">
              <a:buClr>
                <a:srgbClr val="69C0BB"/>
              </a:buClr>
              <a:buFont typeface="Arial" panose="020B0604020202020204" pitchFamily="34" charset="0"/>
              <a:buChar char="•"/>
              <a:defRPr sz="2200"/>
            </a:lvl1pPr>
            <a:lvl2pPr marL="808038" indent="-273050">
              <a:buClr>
                <a:srgbClr val="6AB023"/>
              </a:buClr>
              <a:buFont typeface="Arial" panose="020B0604020202020204" pitchFamily="34" charset="0"/>
              <a:buChar char="•"/>
              <a:defRPr/>
            </a:lvl2pPr>
            <a:lvl3pPr marL="1081088" indent="-177800">
              <a:buClr>
                <a:srgbClr val="218E72"/>
              </a:buClr>
              <a:buFont typeface="Arial" panose="020B0604020202020204" pitchFamily="34" charset="0"/>
              <a:buChar char="•"/>
              <a:defRPr/>
            </a:lvl3pPr>
            <a:lvl4pPr marL="1436688" indent="-177800">
              <a:buClr>
                <a:srgbClr val="7B0035"/>
              </a:buClr>
              <a:buFont typeface="Arial" panose="020B0604020202020204" pitchFamily="34" charset="0"/>
              <a:buChar char="•"/>
              <a:defRPr/>
            </a:lvl4pPr>
            <a:lvl5pPr marL="1793875" indent="-179388">
              <a:buClr>
                <a:srgbClr val="FBBD1A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988050" y="1484313"/>
            <a:ext cx="5661025" cy="43195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BE"/>
              <a:t>Click to </a:t>
            </a:r>
            <a:r>
              <a:rPr lang="fr-BE" err="1"/>
              <a:t>add</a:t>
            </a:r>
            <a:r>
              <a:rPr lang="fr-BE"/>
              <a:t> a </a:t>
            </a:r>
            <a:r>
              <a:rPr lang="fr-BE" err="1"/>
              <a:t>picture</a:t>
            </a:r>
            <a:r>
              <a:rPr lang="fr-BE"/>
              <a:t> </a:t>
            </a:r>
            <a:r>
              <a:rPr lang="fr-BE" err="1"/>
              <a:t>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81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ex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6286197" y="410830"/>
            <a:ext cx="5363404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087" y="1483952"/>
            <a:ext cx="5362548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84188" y="511175"/>
            <a:ext cx="5665787" cy="5292725"/>
          </a:xfrm>
        </p:spPr>
        <p:txBody>
          <a:bodyPr/>
          <a:lstStyle>
            <a:lvl1pPr>
              <a:defRPr/>
            </a:lvl1pPr>
          </a:lstStyle>
          <a:p>
            <a:r>
              <a:rPr lang="fr-BE"/>
              <a:t>Click to </a:t>
            </a:r>
            <a:r>
              <a:rPr lang="fr-BE" err="1"/>
              <a:t>add</a:t>
            </a:r>
            <a:r>
              <a:rPr lang="fr-BE"/>
              <a:t> a </a:t>
            </a:r>
            <a:r>
              <a:rPr lang="fr-BE" err="1"/>
              <a:t>picture</a:t>
            </a:r>
            <a:r>
              <a:rPr lang="fr-BE"/>
              <a:t> </a:t>
            </a:r>
            <a:r>
              <a:rPr lang="fr-BE" err="1"/>
              <a:t>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32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big picture + bullet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16252" y="410830"/>
            <a:ext cx="11133349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74401" y="1483952"/>
            <a:ext cx="2863627" cy="4118336"/>
          </a:xfrm>
          <a:noFill/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15938" y="1484313"/>
            <a:ext cx="8134350" cy="41179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74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big picture + bullet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252" y="410830"/>
            <a:ext cx="11133349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252" y="1483952"/>
            <a:ext cx="3049907" cy="4100873"/>
          </a:xfrm>
          <a:noFill/>
        </p:spPr>
        <p:txBody>
          <a:bodyPr wrap="square"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48075" y="1484313"/>
            <a:ext cx="8020050" cy="41005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819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01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0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car with white stroke + red strok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088"/>
          <a:stretch/>
        </p:blipFill>
        <p:spPr>
          <a:xfrm>
            <a:off x="-1" y="3307383"/>
            <a:ext cx="12190413" cy="3550618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99719" y="609599"/>
            <a:ext cx="7945640" cy="878541"/>
          </a:xfrm>
        </p:spPr>
        <p:txBody>
          <a:bodyPr anchor="t" anchorCtr="0">
            <a:noAutofit/>
          </a:bodyPr>
          <a:lstStyle>
            <a:lvl1pPr algn="l">
              <a:lnSpc>
                <a:spcPts val="4800"/>
              </a:lnSpc>
              <a:defRPr sz="4000" b="0" cap="none" baseline="0">
                <a:solidFill>
                  <a:srgbClr val="238E72"/>
                </a:solidFill>
                <a:latin typeface="+mn-lt"/>
              </a:defRPr>
            </a:lvl1pPr>
          </a:lstStyle>
          <a:p>
            <a:r>
              <a:rPr lang="de-DE"/>
              <a:t>Title goes here lorem ipsum dolo second line ipsum dolorem lorem third line 40pt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9719" y="2701994"/>
            <a:ext cx="7945640" cy="41139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3200" baseline="0">
                <a:solidFill>
                  <a:srgbClr val="7B7C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Subtitle goes here ... 32pt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033699" y="6167815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46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516252" y="410830"/>
            <a:ext cx="11133349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253" y="1483952"/>
            <a:ext cx="5362548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743"/>
          <a:stretch/>
        </p:blipFill>
        <p:spPr>
          <a:xfrm>
            <a:off x="-1" y="2295279"/>
            <a:ext cx="12190413" cy="456272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01153" y="609599"/>
            <a:ext cx="9344206" cy="878541"/>
          </a:xfrm>
        </p:spPr>
        <p:txBody>
          <a:bodyPr anchor="t" anchorCtr="0">
            <a:noAutofit/>
          </a:bodyPr>
          <a:lstStyle>
            <a:lvl1pPr algn="ctr">
              <a:lnSpc>
                <a:spcPts val="7000"/>
              </a:lnSpc>
              <a:defRPr sz="8000" b="0" cap="none" baseline="0">
                <a:solidFill>
                  <a:srgbClr val="69C0BB"/>
                </a:solidFill>
                <a:latin typeface="+mn-lt"/>
              </a:defRPr>
            </a:lvl1pPr>
          </a:lstStyle>
          <a:p>
            <a:r>
              <a:rPr lang="de-DE"/>
              <a:t>Thank you!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1153" y="1804553"/>
            <a:ext cx="9344206" cy="95198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80000"/>
              </a:lnSpc>
              <a:buNone/>
              <a:defRPr sz="2500" b="1" baseline="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www.connectedautomateddriving.eu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5033699" y="6167815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text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0" y="0"/>
            <a:ext cx="3953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3761" y="0"/>
            <a:ext cx="8236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0" y="0"/>
            <a:ext cx="3953760" cy="6858000"/>
          </a:xfrm>
          <a:prstGeom prst="rect">
            <a:avLst/>
          </a:prstGeom>
          <a:solidFill>
            <a:srgbClr val="6AB023">
              <a:alpha val="82745"/>
            </a:srgbClr>
          </a:solidFill>
          <a:ln>
            <a:noFill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253" y="410830"/>
            <a:ext cx="3437508" cy="1073122"/>
          </a:xfrm>
        </p:spPr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Title goes here 36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252" y="1483952"/>
            <a:ext cx="3049907" cy="4319248"/>
          </a:xfrm>
          <a:noFill/>
        </p:spPr>
        <p:txBody>
          <a:bodyPr/>
          <a:lstStyle>
            <a:lvl1pPr marL="361950" indent="-36195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</a:defRPr>
            </a:lvl1pPr>
            <a:lvl2pPr marL="808038" indent="-273050"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81088" indent="-177800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436688" indent="-17780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1793875" indent="-179388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5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s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31A5376E-5127-CD75-5BF1-E3A2B3685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97893B-A8A1-34F4-F935-B239647B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7" y="639315"/>
            <a:ext cx="10114022" cy="129302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011A0F-DD60-9D24-3885-3FC819EF7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7" y="2194561"/>
            <a:ext cx="11122747" cy="3765564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91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- Dark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ue background with circles&#10;&#10;AI-generated content may be incorrect.">
            <a:extLst>
              <a:ext uri="{FF2B5EF4-FFF2-40B4-BE49-F238E27FC236}">
                <a16:creationId xmlns:a16="http://schemas.microsoft.com/office/drawing/2014/main" id="{033DAEA0-FF23-CB1A-5C97-3DB109763D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D487857-3B58-D731-FB58-CC489C38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553636C-7BBA-A345-96C3-212DA9652A24}" type="datetime1">
              <a:rPr lang="en-US" smtClean="0"/>
              <a:t>5/27/2026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7AD1AE8-017A-8700-0D41-866783B5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CCAMbassador Stakeholder Workshop - Brussels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AED9719-211F-0581-DCD2-21EE5F6F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2FF172-C615-30FB-97EB-7DBD6716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8" y="450766"/>
            <a:ext cx="10079120" cy="1293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65AA63-6FC0-C826-83D8-956EA024A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8" y="1953406"/>
            <a:ext cx="54538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17E121A-AFD7-A8B2-2279-92CED314F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758" y="2978271"/>
            <a:ext cx="5457037" cy="2839361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C48B9D5-4924-206B-2199-FD638D8EA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620" y="1953406"/>
            <a:ext cx="54538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DBB4D7C-9403-5547-B793-E39FA2040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0446" y="2986931"/>
            <a:ext cx="5457037" cy="2839361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485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circles&#10;&#10;AI-generated content may be incorrect.">
            <a:extLst>
              <a:ext uri="{FF2B5EF4-FFF2-40B4-BE49-F238E27FC236}">
                <a16:creationId xmlns:a16="http://schemas.microsoft.com/office/drawing/2014/main" id="{A51D197B-2912-F740-77BA-C93ECAB8A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1AEF-F1C1-D4E5-4634-D29E0210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E3C8C8-8902-1A5B-5ACB-6698AB6DC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0748" y="334225"/>
            <a:ext cx="851492" cy="8516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3D8489-A2E4-23CE-40A7-2B68B87F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50346"/>
            <a:ext cx="10820400" cy="190564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98FDAFF-3B22-D729-E7E8-D59B2603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6233362"/>
            <a:ext cx="4241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endParaRPr lang="en-US" dirty="0">
              <a:solidFill>
                <a:srgbClr val="86BCA9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803E3CA-857A-6EA8-B90F-85B7E2A9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0633" y="6233361"/>
            <a:ext cx="67376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FEF36C2-4832-DB3D-C45B-3F49D0FC4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5288049"/>
            <a:ext cx="761210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791F29-E008-6492-A401-C1797B439377}"/>
              </a:ext>
            </a:extLst>
          </p:cNvPr>
          <p:cNvGrpSpPr/>
          <p:nvPr userDrawn="1"/>
        </p:nvGrpSpPr>
        <p:grpSpPr>
          <a:xfrm>
            <a:off x="7512684" y="5988565"/>
            <a:ext cx="4040248" cy="600341"/>
            <a:chOff x="7512684" y="5988565"/>
            <a:chExt cx="4040248" cy="600341"/>
          </a:xfrm>
        </p:grpSpPr>
        <p:pic>
          <p:nvPicPr>
            <p:cNvPr id="18" name="Picture 17" descr="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26E3CE77-87D0-9963-4CF2-632056E02B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512684" y="6141749"/>
              <a:ext cx="1528892" cy="339753"/>
            </a:xfrm>
            <a:prstGeom prst="rect">
              <a:avLst/>
            </a:prstGeom>
          </p:spPr>
        </p:pic>
        <p:pic>
          <p:nvPicPr>
            <p:cNvPr id="19" name="Picture 1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B29A12DC-3139-A809-2135-2CB0E3480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9180502" y="5988565"/>
              <a:ext cx="2372430" cy="60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844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Bas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D4E1359A-287A-8894-1CFC-4911F1105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8716" y="439583"/>
            <a:ext cx="7463788" cy="1405657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8716" y="1910435"/>
            <a:ext cx="7463788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AFCEBB-201D-A055-B625-376B328428D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636936" y="6002226"/>
            <a:ext cx="4025568" cy="600341"/>
            <a:chOff x="6669800" y="2797760"/>
            <a:chExt cx="4599209" cy="685800"/>
          </a:xfrm>
        </p:grpSpPr>
        <p:pic>
          <p:nvPicPr>
            <p:cNvPr id="8" name="Picture 7" descr="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D1BB5585-539D-2BCB-8164-7F923500B4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669800" y="2966988"/>
              <a:ext cx="1676395" cy="372532"/>
            </a:xfrm>
            <a:prstGeom prst="rect">
              <a:avLst/>
            </a:prstGeom>
          </p:spPr>
        </p:pic>
        <p:pic>
          <p:nvPicPr>
            <p:cNvPr id="10" name="Picture 9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3D05BC45-00A1-0048-9E4B-745BA1FDDD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58860" y="2797760"/>
              <a:ext cx="2710149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19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Bas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a logo&#10;&#10;AI-generated content may be incorrect.">
            <a:extLst>
              <a:ext uri="{FF2B5EF4-FFF2-40B4-BE49-F238E27FC236}">
                <a16:creationId xmlns:a16="http://schemas.microsoft.com/office/drawing/2014/main" id="{F8D72E31-975A-B64C-0C27-2D32A4ED8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7572" y="694064"/>
            <a:ext cx="5005595" cy="2472683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7572" y="3429001"/>
            <a:ext cx="5005596" cy="159469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F73F2A-531D-FB45-45B4-9CDBEA31DB11}"/>
              </a:ext>
            </a:extLst>
          </p:cNvPr>
          <p:cNvGrpSpPr>
            <a:grpSpLocks/>
          </p:cNvGrpSpPr>
          <p:nvPr userDrawn="1"/>
        </p:nvGrpSpPr>
        <p:grpSpPr>
          <a:xfrm>
            <a:off x="7618210" y="5993609"/>
            <a:ext cx="4025568" cy="600341"/>
            <a:chOff x="7064813" y="5993608"/>
            <a:chExt cx="4599209" cy="685800"/>
          </a:xfrm>
        </p:grpSpPr>
        <p:pic>
          <p:nvPicPr>
            <p:cNvPr id="18" name="Picture 17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4818B45-21BC-5B30-4EDC-EC4BA110B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953873" y="5993608"/>
              <a:ext cx="2710149" cy="685800"/>
            </a:xfrm>
            <a:prstGeom prst="rect">
              <a:avLst/>
            </a:prstGeom>
          </p:spPr>
        </p:pic>
        <p:pic>
          <p:nvPicPr>
            <p:cNvPr id="20" name="Picture 19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2FDDBF5E-71EA-2149-8029-F9E0E5D7CB8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064813" y="6162836"/>
              <a:ext cx="1746531" cy="38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330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3175DAC8-055D-30CC-5319-BC31589AE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7" y="639315"/>
            <a:ext cx="10114022" cy="1293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7" y="2194561"/>
            <a:ext cx="11122747" cy="3765564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473F0B-8C9A-2831-446E-983F965E1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03827CB7-105A-734D-B6E2-85DA70AC3E11}" type="datetime1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3863C9-D686-647D-D3C4-90CB4CC7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B97D57F-BC58-435A-ED5C-52B24EF6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6D22F896-40B5-4ADD-8801-0D06FADFA095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79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us on the street&#10;&#10;AI-generated content may be incorrect.">
            <a:extLst>
              <a:ext uri="{FF2B5EF4-FFF2-40B4-BE49-F238E27FC236}">
                <a16:creationId xmlns:a16="http://schemas.microsoft.com/office/drawing/2014/main" id="{E04BEFF4-3D52-5408-E644-3297F54A1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C88923-5622-906F-250C-1437BFABD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0748" y="334225"/>
            <a:ext cx="851492" cy="85160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593686-9C8A-208B-4D3B-860E96FFD3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622" y="1311275"/>
            <a:ext cx="2599727" cy="4400550"/>
          </a:xfrm>
        </p:spPr>
        <p:txBody>
          <a:bodyPr/>
          <a:lstStyle>
            <a:lvl1pPr>
              <a:buFontTx/>
              <a:buNone/>
              <a:defRPr sz="2800" i="1">
                <a:solidFill>
                  <a:schemeClr val="bg1"/>
                </a:solidFill>
              </a:defRPr>
            </a:lvl1pPr>
            <a:lvl2pPr>
              <a:buFontTx/>
              <a:buNone/>
              <a:defRPr i="1">
                <a:solidFill>
                  <a:schemeClr val="bg1"/>
                </a:solidFill>
              </a:defRPr>
            </a:lvl2pPr>
            <a:lvl3pPr>
              <a:buFontTx/>
              <a:buNone/>
              <a:defRPr i="1">
                <a:solidFill>
                  <a:schemeClr val="bg1"/>
                </a:solidFill>
              </a:defRPr>
            </a:lvl3pPr>
            <a:lvl4pPr>
              <a:buFontTx/>
              <a:buNone/>
              <a:defRPr i="1">
                <a:solidFill>
                  <a:schemeClr val="bg1"/>
                </a:solidFill>
              </a:defRPr>
            </a:lvl4pPr>
            <a:lvl5pPr>
              <a:buFontTx/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“Click to edit Master text styles”</a:t>
            </a:r>
          </a:p>
        </p:txBody>
      </p:sp>
    </p:spTree>
    <p:extLst>
      <p:ext uri="{BB962C8B-B14F-4D97-AF65-F5344CB8AC3E}">
        <p14:creationId xmlns:p14="http://schemas.microsoft.com/office/powerpoint/2010/main" val="310528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7" b="28101"/>
          <a:stretch/>
        </p:blipFill>
        <p:spPr>
          <a:xfrm>
            <a:off x="0" y="3316259"/>
            <a:ext cx="12190412" cy="354174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99719" y="609599"/>
            <a:ext cx="7945640" cy="878541"/>
          </a:xfrm>
        </p:spPr>
        <p:txBody>
          <a:bodyPr anchor="t" anchorCtr="0">
            <a:noAutofit/>
          </a:bodyPr>
          <a:lstStyle>
            <a:lvl1pPr algn="l">
              <a:lnSpc>
                <a:spcPts val="4800"/>
              </a:lnSpc>
              <a:defRPr sz="4000" b="0" cap="none" baseline="0">
                <a:solidFill>
                  <a:srgbClr val="238E72"/>
                </a:solidFill>
                <a:latin typeface="+mn-lt"/>
              </a:defRPr>
            </a:lvl1pPr>
          </a:lstStyle>
          <a:p>
            <a:r>
              <a:rPr lang="de-DE"/>
              <a:t>Title goes here lorem ipsum dolo second line ipsum dolorem lorem third line 40pt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9719" y="2701994"/>
            <a:ext cx="7945640" cy="41139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3200" baseline="0">
                <a:solidFill>
                  <a:srgbClr val="7B7C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Subtitle goes here ... 32pt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5033699" y="6167815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circles&#10;&#10;AI-generated content may be incorrect.">
            <a:extLst>
              <a:ext uri="{FF2B5EF4-FFF2-40B4-BE49-F238E27FC236}">
                <a16:creationId xmlns:a16="http://schemas.microsoft.com/office/drawing/2014/main" id="{A51D197B-2912-F740-77BA-C93ECAB8A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C7FFF-04A9-D918-074B-3D9FC11C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11" y="3250347"/>
            <a:ext cx="10818992" cy="190564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1AEF-F1C1-D4E5-4634-D29E0210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011B5F20-933D-6942-81EE-324490D335C0}" type="datetime1">
              <a:rPr lang="en-US" smtClean="0"/>
              <a:t>5/27/2026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459F4-28E3-E01A-7E4D-68973C2E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solidFill>
                  <a:srgbClr val="86BCA9"/>
                </a:solidFill>
              </a:rPr>
              <a:t>CCAMbassador</a:t>
            </a:r>
            <a:r>
              <a:rPr lang="en-US">
                <a:solidFill>
                  <a:srgbClr val="86BCA9"/>
                </a:solidFill>
              </a:rPr>
              <a:t> Stakeholder Workshop - Brussels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599DE-7EF6-831B-BB31-3B2A3B3F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A1CF52C-37D8-EF2D-6E00-5221ED3AB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10" y="5288049"/>
            <a:ext cx="7611114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E3C8C8-8902-1A5B-5ACB-6698AB6DC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0748" y="334225"/>
            <a:ext cx="851492" cy="8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8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background with a map of the world&#10;&#10;AI-generated content may be incorrect.">
            <a:extLst>
              <a:ext uri="{FF2B5EF4-FFF2-40B4-BE49-F238E27FC236}">
                <a16:creationId xmlns:a16="http://schemas.microsoft.com/office/drawing/2014/main" id="{978A8C93-B9DB-5108-B26F-DA503858F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C282F65-7899-EF1D-F537-0F3428CA9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688" y="6153946"/>
            <a:ext cx="1249945" cy="3746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F3F3AE-EA5C-8841-9FE9-59EBE66C11CD}" type="datetime1">
              <a:rPr lang="en-US" smtClean="0"/>
              <a:t>5/27/2026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A1EEA9-420A-43B4-7017-13032241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676" y="6163464"/>
            <a:ext cx="44879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CCAMbassador Stakeholder Workshop - Brussels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EB192A-5BAD-0482-1B06-7BA83025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1688" y="6153947"/>
            <a:ext cx="10152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90696-0DBA-8EB6-EDDF-6A595E45B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0748" y="334225"/>
            <a:ext cx="851492" cy="85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F78AF-0137-13D8-C197-A625F7D9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123" y="1865451"/>
            <a:ext cx="4501117" cy="3215390"/>
          </a:xfrm>
        </p:spPr>
        <p:txBody>
          <a:bodyPr anchor="ctr"/>
          <a:lstStyle>
            <a:lvl1pPr algn="r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7CA4995-FE29-F8F3-243A-61AB849DA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945" y="5153338"/>
            <a:ext cx="3875295" cy="805253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42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095990F7-117A-7AB6-B1FB-85783D3FC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8" y="450766"/>
            <a:ext cx="10079120" cy="1293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7" y="2104222"/>
            <a:ext cx="5479260" cy="370389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2104222"/>
            <a:ext cx="5479259" cy="370389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87F02B5-86EC-DCDD-9241-74FF90C7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1CC3F0E5-ABE9-B641-AD8D-FCB76B030BF9}" type="datetime1">
              <a:rPr lang="en-US" smtClean="0"/>
              <a:t>5/27/2026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54F5A1E-8D81-E54C-8817-7CC6E067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DA8AEC0-DC6F-C421-17D1-BF79AFE2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6D22F896-40B5-4ADD-8801-0D06FADFA095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19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- Dark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E08763-8A8F-BD3D-EDA6-14ACB3E67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8" y="450766"/>
            <a:ext cx="10079120" cy="1293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8" y="2060154"/>
            <a:ext cx="5479259" cy="3773898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2060154"/>
            <a:ext cx="5479258" cy="3773898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454B769-4B81-D79F-EFF7-79E4D2BF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5DE9448-B49C-4643-860A-3AB9E513B70D}" type="datetime1">
              <a:rPr lang="en-US" smtClean="0"/>
              <a:t>5/27/2026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73DE874-C07D-8E46-3D85-691F4752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CCAMbassador Stakeholder Workshop - Brussels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5369F34-7259-63B2-DD31-801842B1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6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F28CBD9B-A26D-74B7-4E01-A90A216AB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8" y="457054"/>
            <a:ext cx="1009013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8" y="1953406"/>
            <a:ext cx="5453863" cy="701659"/>
          </a:xfrm>
        </p:spPr>
        <p:txBody>
          <a:bodyPr anchor="ctr">
            <a:normAutofit/>
          </a:bodyPr>
          <a:lstStyle>
            <a:lvl1pPr marL="0" indent="0">
              <a:buNone/>
              <a:defRPr sz="2200" b="0">
                <a:solidFill>
                  <a:srgbClr val="65B33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8" y="2833391"/>
            <a:ext cx="5457037" cy="2984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20" y="1953406"/>
            <a:ext cx="5453863" cy="701659"/>
          </a:xfrm>
        </p:spPr>
        <p:txBody>
          <a:bodyPr anchor="ctr">
            <a:normAutofit/>
          </a:bodyPr>
          <a:lstStyle>
            <a:lvl1pPr marL="0" indent="0">
              <a:buNone/>
              <a:defRPr sz="2200" b="0">
                <a:solidFill>
                  <a:srgbClr val="65B33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6" y="2833391"/>
            <a:ext cx="5476086" cy="2984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28B6BEB-1209-1626-014E-EFCBBAA8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2D6BA71B-94EB-1742-92D5-CE7CA3F80BE4}" type="datetime1">
              <a:rPr lang="en-US" smtClean="0"/>
              <a:t>5/27/2026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9ECBE5A-6E45-7D5D-88E5-C721EE7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77B5B00-CCB2-781C-74CE-1C911FBC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6D22F896-40B5-4ADD-8801-0D06FADFA095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Dark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ue background with circles&#10;&#10;AI-generated content may be incorrect.">
            <a:extLst>
              <a:ext uri="{FF2B5EF4-FFF2-40B4-BE49-F238E27FC236}">
                <a16:creationId xmlns:a16="http://schemas.microsoft.com/office/drawing/2014/main" id="{033DAEA0-FF23-CB1A-5C97-3DB109763D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D487857-3B58-D731-FB58-CC489C38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553636C-7BBA-A345-96C3-212DA9652A24}" type="datetime1">
              <a:rPr lang="en-US" smtClean="0"/>
              <a:t>5/27/2026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7AD1AE8-017A-8700-0D41-866783B5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CCAMbassador Stakeholder Workshop - Brussels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AED9719-211F-0581-DCD2-21EE5F6F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2FF172-C615-30FB-97EB-7DBD6716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8" y="450766"/>
            <a:ext cx="10079120" cy="1293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65AA63-6FC0-C826-83D8-956EA024A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8" y="1953406"/>
            <a:ext cx="54538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17E121A-AFD7-A8B2-2279-92CED314F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758" y="2978271"/>
            <a:ext cx="5457037" cy="2839361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C48B9D5-4924-206B-2199-FD638D8EA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620" y="1953406"/>
            <a:ext cx="545386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DBB4D7C-9403-5547-B793-E39FA2040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0446" y="2986931"/>
            <a:ext cx="5457037" cy="2839361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892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Circ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oad&#10;&#10;AI-generated content may be incorrect.">
            <a:extLst>
              <a:ext uri="{FF2B5EF4-FFF2-40B4-BE49-F238E27FC236}">
                <a16:creationId xmlns:a16="http://schemas.microsoft.com/office/drawing/2014/main" id="{41DAF35E-B939-9244-0007-A7510E6E0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BB3EF3-609D-CC0B-A3A2-994A4B94AF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0162" y="550844"/>
            <a:ext cx="5805133" cy="5805507"/>
          </a:xfrm>
          <a:prstGeom prst="ellipse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30C37B9-E2A0-DFA9-1E4D-700895F0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6054" y="6153946"/>
            <a:ext cx="1097000" cy="374642"/>
          </a:xfrm>
          <a:prstGeom prst="rect">
            <a:avLst/>
          </a:prstGeom>
        </p:spPr>
        <p:txBody>
          <a:bodyPr/>
          <a:lstStyle/>
          <a:p>
            <a:fld id="{3CC0EE4C-3B4C-2347-9068-2CFEBA2E7217}" type="datetime1">
              <a:rPr lang="en-US" smtClean="0"/>
              <a:t>5/27/2026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55B3F4-0674-7E9F-5889-57AD09AC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8490" y="6163464"/>
            <a:ext cx="528251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565B9B-F773-B372-F4CF-5C9DC4DA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8107" y="6153947"/>
            <a:ext cx="1015256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D65487-2086-0384-F697-0A368C9751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232272" y="1"/>
            <a:ext cx="2418254" cy="685799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900"/>
          </a:p>
        </p:txBody>
      </p:sp>
      <p:pic>
        <p:nvPicPr>
          <p:cNvPr id="2" name="Picture 1" descr="A logo with circles and a black background&#10;&#10;AI-generated content may be incorrect.">
            <a:extLst>
              <a:ext uri="{FF2B5EF4-FFF2-40B4-BE49-F238E27FC236}">
                <a16:creationId xmlns:a16="http://schemas.microsoft.com/office/drawing/2014/main" id="{9F8BA8BC-2208-F878-1B87-3B8162FDA0DF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204704" y="5664468"/>
            <a:ext cx="1203892" cy="11935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2D5D68E-DCE6-D7D9-27B3-EBC5FD27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8" y="639315"/>
            <a:ext cx="7828349" cy="1293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07F0AE-0950-636E-37B2-DA991A460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7" y="2194561"/>
            <a:ext cx="7828350" cy="3469906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673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Circ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en and white background&#10;&#10;AI-generated content may be incorrect.">
            <a:extLst>
              <a:ext uri="{FF2B5EF4-FFF2-40B4-BE49-F238E27FC236}">
                <a16:creationId xmlns:a16="http://schemas.microsoft.com/office/drawing/2014/main" id="{87794971-2308-B224-985F-705D61349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B353461-E45F-D90A-6609-07869C29A5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85388" y="550864"/>
            <a:ext cx="5805057" cy="5805487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B7608F4-A7DD-6979-E30E-5B46BDB3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3119" y="6153946"/>
            <a:ext cx="1097000" cy="374642"/>
          </a:xfrm>
          <a:prstGeom prst="rect">
            <a:avLst/>
          </a:prstGeom>
        </p:spPr>
        <p:txBody>
          <a:bodyPr/>
          <a:lstStyle/>
          <a:p>
            <a:fld id="{C39588F8-4D6C-F44E-BE83-8F524F81F559}" type="datetime1">
              <a:rPr lang="en-US" smtClean="0"/>
              <a:t>5/27/2026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E0E906B-5D5D-6C3E-A91D-5392CA8C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8628" y="6163464"/>
            <a:ext cx="441943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56BF017-326D-65A3-43CE-50848985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5171" y="6153947"/>
            <a:ext cx="838539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D41FC5-4523-20D2-0599-E90E66C513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484347" y="1"/>
            <a:ext cx="2418254" cy="685799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2C8FC-8FE7-FBD6-38BE-D46477A0CDF3}"/>
              </a:ext>
            </a:extLst>
          </p:cNvPr>
          <p:cNvSpPr/>
          <p:nvPr userDrawn="1"/>
        </p:nvSpPr>
        <p:spPr>
          <a:xfrm>
            <a:off x="11072958" y="5753100"/>
            <a:ext cx="1117455" cy="110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900"/>
          </a:p>
        </p:txBody>
      </p:sp>
      <p:pic>
        <p:nvPicPr>
          <p:cNvPr id="6" name="Picture 5" descr="A logo with circles and a black background&#10;&#10;AI-generated content may be incorrect.">
            <a:extLst>
              <a:ext uri="{FF2B5EF4-FFF2-40B4-BE49-F238E27FC236}">
                <a16:creationId xmlns:a16="http://schemas.microsoft.com/office/drawing/2014/main" id="{2D9997B2-7607-ABBB-2975-8AA4B2621ECA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10809804" y="5664468"/>
            <a:ext cx="1203892" cy="1193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15B97-CD1A-A4EA-4B4A-164D7DE9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455" y="639315"/>
            <a:ext cx="7828349" cy="1293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EED8F-5E8D-81A0-AAEC-5F56DB66F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454" y="2194561"/>
            <a:ext cx="7828350" cy="3469906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879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3FD54066-7017-E70E-DA56-315CE16D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8" y="1421176"/>
            <a:ext cx="426021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932" y="1421176"/>
            <a:ext cx="6655724" cy="431861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758" y="3124200"/>
            <a:ext cx="4260217" cy="2615589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BA80CDE-FF90-2C0B-6ADF-8BC2D87E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3757" y="6153946"/>
            <a:ext cx="735280" cy="37464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769A8E26-A5BE-FF4D-9D8B-E7787404652E}" type="datetime1">
              <a:rPr lang="en-US" smtClean="0"/>
              <a:t>5/27/2026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4D8D05-D42E-9323-DEC2-DAD816F8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8" y="6163464"/>
            <a:ext cx="505608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EEA0A7-1301-224A-600E-4BCBA543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952" y="6153947"/>
            <a:ext cx="73528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fld id="{6D22F896-40B5-4ADD-8801-0D06FADFA095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24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s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31A5376E-5127-CD75-5BF1-E3A2B3685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97893B-A8A1-34F4-F935-B239647B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7" y="639315"/>
            <a:ext cx="10114022" cy="1293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011A0F-DD60-9D24-3885-3FC819EF7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7" y="2194561"/>
            <a:ext cx="11122747" cy="3765564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806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car in the traff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4"/>
          <a:stretch/>
        </p:blipFill>
        <p:spPr>
          <a:xfrm>
            <a:off x="0" y="3316259"/>
            <a:ext cx="12190413" cy="354174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99719" y="609599"/>
            <a:ext cx="7945640" cy="878541"/>
          </a:xfrm>
        </p:spPr>
        <p:txBody>
          <a:bodyPr anchor="t" anchorCtr="0">
            <a:noAutofit/>
          </a:bodyPr>
          <a:lstStyle>
            <a:lvl1pPr algn="l">
              <a:lnSpc>
                <a:spcPts val="4800"/>
              </a:lnSpc>
              <a:defRPr sz="4000" b="0" cap="none" baseline="0">
                <a:solidFill>
                  <a:srgbClr val="238E72"/>
                </a:solidFill>
                <a:latin typeface="+mn-lt"/>
              </a:defRPr>
            </a:lvl1pPr>
          </a:lstStyle>
          <a:p>
            <a:r>
              <a:rPr lang="de-DE"/>
              <a:t>Title goes here lorem ipsum dolo second line ipsum dolorem lorem third line 40pt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9719" y="2701994"/>
            <a:ext cx="7945640" cy="41139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3200" baseline="0">
                <a:solidFill>
                  <a:srgbClr val="7B7C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Subtitle goes here ... 32pt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5033699" y="6167815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736" y="452569"/>
            <a:ext cx="9200967" cy="733956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711" y="2234840"/>
            <a:ext cx="10818992" cy="3833618"/>
          </a:xfrm>
          <a:prstGeom prst="round2Same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3736" y="1351428"/>
            <a:ext cx="9200967" cy="473726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rgbClr val="67C1BE"/>
                </a:solidFill>
              </a:defRPr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8303" y="6233868"/>
            <a:ext cx="1451834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7EE14793-EBDC-FF4E-91A3-16C4551E30F8}" type="datetime1">
              <a:rPr lang="en-US" smtClean="0"/>
              <a:t>5/27/2026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711" y="6233363"/>
            <a:ext cx="761111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31616" y="6233362"/>
            <a:ext cx="1073087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8" descr="A logo with circles and a black background&#10;&#10;AI-generated content may be incorrect.">
            <a:extLst>
              <a:ext uri="{FF2B5EF4-FFF2-40B4-BE49-F238E27FC236}">
                <a16:creationId xmlns:a16="http://schemas.microsoft.com/office/drawing/2014/main" id="{35BBFF4D-0121-8471-6FA3-79E218169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303735" cy="22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41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aption &amp; Image Circ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road&#10;&#10;AI-generated content may be incorrect.">
            <a:extLst>
              <a:ext uri="{FF2B5EF4-FFF2-40B4-BE49-F238E27FC236}">
                <a16:creationId xmlns:a16="http://schemas.microsoft.com/office/drawing/2014/main" id="{C2D29FBA-CEC7-4383-86B3-A2F5EA922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8595" y="4782571"/>
            <a:ext cx="6267697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4981" y="5356895"/>
            <a:ext cx="7226196" cy="62615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19236" y="6165225"/>
            <a:ext cx="925296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C0487E2C-8FA5-7249-BEF9-956D46546E70}" type="datetime1">
              <a:rPr lang="en-US" smtClean="0"/>
              <a:t>5/27/2026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08595" y="6165226"/>
            <a:ext cx="630155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CCAMbassador Stakeholder Workshop - Brussels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53615" y="6165225"/>
            <a:ext cx="4950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BDAF9E-B3A3-3250-29E8-5CA961811E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00627" y="558631"/>
            <a:ext cx="5772974" cy="5776068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9B31D7E-A91F-907A-F189-85E4472B62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0330" y="936626"/>
            <a:ext cx="6685821" cy="3635375"/>
          </a:xfrm>
        </p:spPr>
        <p:txBody>
          <a:bodyPr>
            <a:normAutofit/>
          </a:bodyPr>
          <a:lstStyle>
            <a:lvl1pPr>
              <a:buFontTx/>
              <a:buNone/>
              <a:defRPr sz="2800" i="1">
                <a:solidFill>
                  <a:srgbClr val="67C1B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logo with circles and a black background&#10;&#10;AI-generated content may be incorrect.">
            <a:extLst>
              <a:ext uri="{FF2B5EF4-FFF2-40B4-BE49-F238E27FC236}">
                <a16:creationId xmlns:a16="http://schemas.microsoft.com/office/drawing/2014/main" id="{A0BDC1FA-564A-1C5D-71B7-DB60E97895FE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204704" y="5664468"/>
            <a:ext cx="1203892" cy="11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68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lum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711" y="2202080"/>
            <a:ext cx="3455982" cy="531730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rgbClr val="65B33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10" y="2904566"/>
            <a:ext cx="3455982" cy="316576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231" y="2201333"/>
            <a:ext cx="3455982" cy="539666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rgbClr val="65B33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290" y="2904068"/>
            <a:ext cx="3455982" cy="316622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0752" y="2192866"/>
            <a:ext cx="3455982" cy="539666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rgbClr val="65B33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0753" y="2904566"/>
            <a:ext cx="3455982" cy="316576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38303" y="6233868"/>
            <a:ext cx="1451834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484819BE-2276-A84F-887C-FA88DB8033BD}" type="datetime1">
              <a:rPr lang="en-US" smtClean="0"/>
              <a:t>5/27/2026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711" y="6233363"/>
            <a:ext cx="7611114" cy="365125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CCAMbassador</a:t>
            </a:r>
            <a:r>
              <a:rPr lang="en-US"/>
              <a:t> Stakeholder Workshop - Brussels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1615" y="6233362"/>
            <a:ext cx="1073087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1" descr="A logo with circles and a black background&#10;&#10;AI-generated content may be incorrect.">
            <a:extLst>
              <a:ext uri="{FF2B5EF4-FFF2-40B4-BE49-F238E27FC236}">
                <a16:creationId xmlns:a16="http://schemas.microsoft.com/office/drawing/2014/main" id="{E25F5B41-0E8C-FAF2-7D6D-B760F054D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303735" cy="2283912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BAEE522-BC4E-E5E2-2025-01DBBE7DE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3736" y="1351428"/>
            <a:ext cx="9200967" cy="473726"/>
          </a:xfrm>
        </p:spPr>
        <p:txBody>
          <a:bodyPr anchor="ctr"/>
          <a:lstStyle>
            <a:lvl1pPr marL="0" indent="0" algn="r">
              <a:buNone/>
              <a:defRPr sz="2000">
                <a:solidFill>
                  <a:srgbClr val="67C1BE"/>
                </a:solidFill>
              </a:defRPr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E3983D-2186-972D-D127-13C1B558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736" y="531456"/>
            <a:ext cx="9200967" cy="733956"/>
          </a:xfrm>
        </p:spPr>
        <p:txBody>
          <a:bodyPr anchor="ctr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392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528" y="2362200"/>
            <a:ext cx="3451133" cy="1524000"/>
          </a:xfrm>
          <a:prstGeom prst="round2Same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595959"/>
                </a:solidFill>
              </a:defRPr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528" y="4047499"/>
            <a:ext cx="3451133" cy="1967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38303" y="6233868"/>
            <a:ext cx="1451834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9D50F45-3461-1A4F-ADFA-74966C2C9AA2}" type="datetime1">
              <a:rPr lang="en-US" smtClean="0"/>
              <a:t>5/27/2026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711" y="6233363"/>
            <a:ext cx="7611114" cy="365125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CCAMbassador</a:t>
            </a:r>
            <a:r>
              <a:rPr lang="en-US"/>
              <a:t> Stakeholder Workshop - Brussels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1615" y="6233362"/>
            <a:ext cx="1073087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A logo with circles and a black background&#10;&#10;AI-generated content may be incorrect.">
            <a:extLst>
              <a:ext uri="{FF2B5EF4-FFF2-40B4-BE49-F238E27FC236}">
                <a16:creationId xmlns:a16="http://schemas.microsoft.com/office/drawing/2014/main" id="{4B759ACF-F1DE-1AE1-F205-DB7DFDCB9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303735" cy="228391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FE8C0F6-D63B-B688-0102-9ACB84333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3736" y="1351428"/>
            <a:ext cx="9200967" cy="473726"/>
          </a:xfrm>
        </p:spPr>
        <p:txBody>
          <a:bodyPr anchor="ctr"/>
          <a:lstStyle>
            <a:lvl1pPr marL="0" indent="0" algn="r">
              <a:buNone/>
              <a:defRPr sz="2000" b="0">
                <a:solidFill>
                  <a:srgbClr val="67C1BE"/>
                </a:solidFill>
              </a:defRPr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353C35-609E-3649-3734-9C71DFFA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736" y="531456"/>
            <a:ext cx="9200967" cy="733956"/>
          </a:xfrm>
        </p:spPr>
        <p:txBody>
          <a:bodyPr anchor="ctr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6424A9A-8D7A-354A-2A18-1A14E43A2EC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50752" y="4047499"/>
            <a:ext cx="3451133" cy="1967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6864CA5-1F28-8E01-8562-AECE4EC3938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369640" y="4047499"/>
            <a:ext cx="3451133" cy="1967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4EC3FD7-B111-B4E6-4A96-7F38C548B99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69819" y="2362200"/>
            <a:ext cx="3450776" cy="1524000"/>
          </a:xfrm>
          <a:prstGeom prst="round2Same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91AB5B4-F6DA-2042-6209-E23F7FA89E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50396" y="2362200"/>
            <a:ext cx="3451133" cy="1524000"/>
          </a:xfrm>
          <a:prstGeom prst="round2Same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02732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rry image of a bus driving down a road&#10;&#10;AI-generated content may be incorrect.">
            <a:extLst>
              <a:ext uri="{FF2B5EF4-FFF2-40B4-BE49-F238E27FC236}">
                <a16:creationId xmlns:a16="http://schemas.microsoft.com/office/drawing/2014/main" id="{0F8CAD1D-A313-B5F9-419F-CF4A2A511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DBC2AE-BC5B-2F6B-0DD6-1F77500141CE}"/>
              </a:ext>
            </a:extLst>
          </p:cNvPr>
          <p:cNvSpPr txBox="1">
            <a:spLocks/>
          </p:cNvSpPr>
          <p:nvPr userDrawn="1"/>
        </p:nvSpPr>
        <p:spPr>
          <a:xfrm>
            <a:off x="539758" y="3272010"/>
            <a:ext cx="10079120" cy="67332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0590A-EC38-3DA4-48AE-57F33C44D8EE}"/>
              </a:ext>
            </a:extLst>
          </p:cNvPr>
          <p:cNvSpPr txBox="1"/>
          <p:nvPr userDrawn="1"/>
        </p:nvSpPr>
        <p:spPr>
          <a:xfrm>
            <a:off x="674906" y="1913004"/>
            <a:ext cx="28419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300" b="0" i="0">
                <a:solidFill>
                  <a:srgbClr val="67C1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Your Attention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3F095-1390-5A53-C986-49601D5A4936}"/>
              </a:ext>
            </a:extLst>
          </p:cNvPr>
          <p:cNvSpPr txBox="1"/>
          <p:nvPr userDrawn="1"/>
        </p:nvSpPr>
        <p:spPr>
          <a:xfrm>
            <a:off x="559418" y="1128175"/>
            <a:ext cx="649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5999" b="1" i="0">
                <a:solidFill>
                  <a:srgbClr val="86BC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D523B-D2BE-7699-DAB1-A6AB980F4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0048" y="1210205"/>
            <a:ext cx="851492" cy="8516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E8A629-7DE2-712C-48A7-AFB9CBE8408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525862" y="5993609"/>
            <a:ext cx="4025568" cy="600341"/>
            <a:chOff x="7064813" y="5993608"/>
            <a:chExt cx="4599209" cy="685800"/>
          </a:xfrm>
        </p:grpSpPr>
        <p:pic>
          <p:nvPicPr>
            <p:cNvPr id="3" name="Picture 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4C2F7BEF-59EC-6431-38AA-F264508C749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953873" y="5993608"/>
              <a:ext cx="2710149" cy="685800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0F241E1-C7CD-013F-2064-B05D4AC99D8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064813" y="6162836"/>
              <a:ext cx="1746531" cy="388118"/>
            </a:xfrm>
            <a:prstGeom prst="rect">
              <a:avLst/>
            </a:prstGeom>
          </p:spPr>
        </p:pic>
      </p:grp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B180EBB-657E-C04C-9F71-966A9E0B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906" y="2652232"/>
            <a:ext cx="3875295" cy="80525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114977D-FB4C-ABCD-D6E7-B99EC3382B2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36933" y="5229166"/>
            <a:ext cx="9891299" cy="1084897"/>
            <a:chOff x="637015" y="5229165"/>
            <a:chExt cx="9892587" cy="10848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DAE72B-A5DA-9681-37F2-FA2CEEC2340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092333" y="5238521"/>
              <a:ext cx="457200" cy="457200"/>
              <a:chOff x="3635133" y="4403456"/>
              <a:chExt cx="457200" cy="4572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F1B960D-C099-5923-A781-F4EB3D1D96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44750" y="4422355"/>
                <a:ext cx="432564" cy="43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900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3BF8559-7DBE-9C43-7DE6-386BBC118DF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5133" y="4403456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9821AA-2D1E-A9EA-61DF-4D2890E35FF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7015" y="5238521"/>
              <a:ext cx="457200" cy="457200"/>
              <a:chOff x="637015" y="4403456"/>
              <a:chExt cx="457200" cy="4572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94928EC-0C26-F874-601A-1DC255AE41C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6325" y="4422356"/>
                <a:ext cx="432000" cy="43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90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75C7703-4431-153D-7288-E8DE33870CD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015" y="4403456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672B7D-32D7-3C42-7077-FF563515765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526842" y="5229165"/>
              <a:ext cx="457200" cy="457200"/>
              <a:chOff x="637015" y="5229165"/>
              <a:chExt cx="457200" cy="4572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FA5B180-36C7-3261-6AD6-0CB7DCE88B7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6325" y="5238521"/>
                <a:ext cx="432564" cy="43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D335319-77C0-8AB4-F6E5-2EF6D1B9056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7015" y="5229165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EB5826-C501-3823-6463-CF5A165D6E8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86097" y="5953845"/>
              <a:ext cx="15767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@europe_cad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33C84B6-B669-3CB4-9A44-CAF8EBF2389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48529" y="5851546"/>
              <a:ext cx="457200" cy="457200"/>
              <a:chOff x="3628760" y="5227204"/>
              <a:chExt cx="457200" cy="45720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A7B6990-6C52-BF2A-9CE3-DEB1A67858B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41078" y="5238521"/>
                <a:ext cx="432564" cy="43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90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072143C-92F2-8D17-1687-5AF83FC1433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28760" y="522720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389CD99-E32B-6F7D-654D-00072AD88CA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086817" y="5856862"/>
              <a:ext cx="463977" cy="457200"/>
              <a:chOff x="6269562" y="5187733"/>
              <a:chExt cx="463977" cy="457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B1728B2-0242-B408-1066-A44C14E4D75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69562" y="5200333"/>
                <a:ext cx="432564" cy="43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900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D76C0B3-457C-6666-99A1-A209AC7885B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6339" y="5187733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98709B-7416-1648-D5A3-68B94C50594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79235" y="5953845"/>
              <a:ext cx="25362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@connectedautomateddrivingeurope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EB248A-563A-270D-6849-7F6420BDEA0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186097" y="5331410"/>
              <a:ext cx="2709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info@connectedautomateddriving.eu_cad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1EF3A0-3445-ED83-899C-552EE48A04B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610648" y="5331410"/>
              <a:ext cx="25362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www.connectedautomateddriving.eu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CE579B-0AF4-A506-4BE0-937F65C7755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993352" y="5344010"/>
              <a:ext cx="25362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c</a:t>
              </a:r>
              <a:r>
                <a:rPr lang="en-BE" sz="100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onnected-automated-driving-in-europe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93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with buil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400"/>
          <a:stretch/>
        </p:blipFill>
        <p:spPr>
          <a:xfrm>
            <a:off x="-1" y="3316259"/>
            <a:ext cx="12190411" cy="354174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99719" y="609599"/>
            <a:ext cx="7945640" cy="878541"/>
          </a:xfrm>
        </p:spPr>
        <p:txBody>
          <a:bodyPr anchor="t" anchorCtr="0">
            <a:noAutofit/>
          </a:bodyPr>
          <a:lstStyle>
            <a:lvl1pPr algn="l">
              <a:lnSpc>
                <a:spcPts val="4800"/>
              </a:lnSpc>
              <a:defRPr sz="4000" b="0" cap="none" baseline="0">
                <a:solidFill>
                  <a:srgbClr val="238E72"/>
                </a:solidFill>
                <a:latin typeface="+mn-lt"/>
              </a:defRPr>
            </a:lvl1pPr>
          </a:lstStyle>
          <a:p>
            <a:r>
              <a:rPr lang="de-DE"/>
              <a:t>Title goes here lorem ipsum dolo second line ipsum dolorem lorem third line 40pt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9719" y="2701994"/>
            <a:ext cx="7945640" cy="41139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3200" baseline="0">
                <a:solidFill>
                  <a:srgbClr val="7B7C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Subtitle goes here ... 32pt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5033699" y="6167815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red c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706"/>
          <a:stretch/>
        </p:blipFill>
        <p:spPr>
          <a:xfrm>
            <a:off x="-1" y="3307383"/>
            <a:ext cx="12190413" cy="3550618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99719" y="609599"/>
            <a:ext cx="7945640" cy="878541"/>
          </a:xfrm>
        </p:spPr>
        <p:txBody>
          <a:bodyPr anchor="t" anchorCtr="0">
            <a:noAutofit/>
          </a:bodyPr>
          <a:lstStyle>
            <a:lvl1pPr algn="l">
              <a:lnSpc>
                <a:spcPts val="4800"/>
              </a:lnSpc>
              <a:defRPr sz="4000" b="0" cap="none" baseline="0">
                <a:solidFill>
                  <a:srgbClr val="238E72"/>
                </a:solidFill>
                <a:latin typeface="+mn-lt"/>
              </a:defRPr>
            </a:lvl1pPr>
          </a:lstStyle>
          <a:p>
            <a:r>
              <a:rPr lang="de-DE"/>
              <a:t>Title goes here lorem ipsum dolo second line ipsum dolorem lorem third line 40pt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9719" y="2701994"/>
            <a:ext cx="7945640" cy="41139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3200" baseline="0">
                <a:solidFill>
                  <a:srgbClr val="7B7C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Subtitle goes here ... 32pt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" y="552886"/>
            <a:ext cx="1905675" cy="1250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62" y="6145215"/>
            <a:ext cx="574197" cy="3837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5033699" y="6167815"/>
            <a:ext cx="6237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FAME is funded by the European Union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HORIZON </a:t>
            </a:r>
          </a:p>
          <a:p>
            <a:pPr algn="r">
              <a:spcAft>
                <a:spcPts val="0"/>
              </a:spcAft>
              <a:tabLst>
                <a:tab pos="3060700" algn="l"/>
                <a:tab pos="5581015" algn="r"/>
              </a:tabLst>
            </a:pP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Research and Innovation Actions</a:t>
            </a:r>
            <a:r>
              <a:rPr lang="en-GB" sz="8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 the grant agreement n. 101069898</a:t>
            </a:r>
            <a:endParaRPr lang="en-GB" sz="800">
              <a:solidFill>
                <a:schemeClr val="bg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Colour_COVER with Location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0410" cy="5486400"/>
          </a:xfrm>
          <a:prstGeom prst="rect">
            <a:avLst/>
          </a:prstGeom>
          <a:solidFill>
            <a:srgbClr val="69C0BB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66163" y="0"/>
            <a:ext cx="10617122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8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 88 pt</a:t>
            </a:r>
            <a:endParaRPr lang="en-US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6163" y="3741442"/>
            <a:ext cx="10617122" cy="50783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 baseline="0">
                <a:solidFill>
                  <a:srgbClr val="7B7C7E"/>
                </a:solidFill>
                <a:sym typeface="Wingdings 2" panose="05020102010507070707" pitchFamily="18" charset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Location / </a:t>
            </a:r>
            <a:fld id="{BE79B73B-994A-484A-BF39-2BF3CEF89CB8}" type="datetime4">
              <a:rPr lang="en-GB" smtClean="0"/>
              <a:t>10 January 2017</a:t>
            </a:fld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172" y="4442385"/>
            <a:ext cx="10616701" cy="590550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 32pt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5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252" y="1483952"/>
            <a:ext cx="11133349" cy="4083130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8" name="Titel 1"/>
          <p:cNvSpPr>
            <a:spLocks noGrp="1"/>
          </p:cNvSpPr>
          <p:nvPr>
            <p:ph type="title" hasCustomPrompt="1"/>
          </p:nvPr>
        </p:nvSpPr>
        <p:spPr>
          <a:xfrm>
            <a:off x="516252" y="410830"/>
            <a:ext cx="11133349" cy="107312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 36 pt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&amp; CART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252" y="1483952"/>
            <a:ext cx="11133349" cy="4083130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16253" y="410830"/>
            <a:ext cx="9551026" cy="10731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175661" y="5846549"/>
            <a:ext cx="1014751" cy="1014751"/>
          </a:xfrm>
          <a:prstGeom prst="rect">
            <a:avLst/>
          </a:prstGeom>
          <a:solidFill>
            <a:srgbClr val="69C0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252" y="410830"/>
            <a:ext cx="11133349" cy="9272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Title goes here – dark green 36 pt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6252" y="1483952"/>
            <a:ext cx="11133349" cy="4069452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de-DE"/>
              <a:t>Textmamat bearbeiten 22 pt</a:t>
            </a:r>
          </a:p>
          <a:p>
            <a:pPr lvl="1"/>
            <a:r>
              <a:rPr lang="de-DE"/>
              <a:t>Zweite Ebsterforene 20 pt</a:t>
            </a:r>
          </a:p>
          <a:p>
            <a:pPr lvl="2"/>
            <a:r>
              <a:rPr lang="de-DE"/>
              <a:t>Dritte Ebene 18 pt</a:t>
            </a:r>
          </a:p>
          <a:p>
            <a:pPr lvl="3"/>
            <a:r>
              <a:rPr lang="de-DE"/>
              <a:t>Vierte Ebene 16 pt</a:t>
            </a:r>
          </a:p>
          <a:p>
            <a:pPr lvl="4"/>
            <a:r>
              <a:rPr lang="de-DE"/>
              <a:t>Fünfte Ebene 14 pt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02089" y="6152561"/>
            <a:ext cx="709986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Presentation Title 12 pt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53224" y="6152561"/>
            <a:ext cx="914307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/ </a:t>
            </a:r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2" y="5748773"/>
            <a:ext cx="1385838" cy="909646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 userDrawn="1"/>
        </p:nvSpPr>
        <p:spPr>
          <a:xfrm>
            <a:off x="8862281" y="6153150"/>
            <a:ext cx="1890943" cy="3587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69C0BB"/>
              </a:buClr>
              <a:buFont typeface="Arial" panose="020B0604020202020204" pitchFamily="34" charset="0"/>
              <a:buNone/>
              <a:defRPr sz="1200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1pPr>
            <a:lvl2pPr marL="534988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6AB023"/>
              </a:buClr>
              <a:buFont typeface="Arial" panose="020B0604020202020204" pitchFamily="34" charset="0"/>
              <a:buNone/>
              <a:defRPr sz="2000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2pPr>
            <a:lvl3pPr marL="903288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218E72"/>
              </a:buClr>
              <a:buFont typeface="Arial" panose="020B0604020202020204" pitchFamily="34" charset="0"/>
              <a:buNone/>
              <a:defRPr sz="1800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3pPr>
            <a:lvl4pPr marL="1258888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7B0035"/>
              </a:buClr>
              <a:buFont typeface="Arial" panose="020B0604020202020204" pitchFamily="34" charset="0"/>
              <a:buNone/>
              <a:defRPr sz="1600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4pPr>
            <a:lvl5pPr marL="1614487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FBBD1A"/>
              </a:buClr>
              <a:buFont typeface="Arial" panose="020B0604020202020204" pitchFamily="34" charset="0"/>
              <a:buNone/>
              <a:defRPr sz="1400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7170D-DCE3-4F44-BBCE-D11EC011A0C1}" type="datetime2">
              <a:rPr lang="en-US" smtClean="0"/>
              <a:pPr/>
              <a:t>Wednesday, May 27, 2026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  <p:sldLayoutId id="2147483732" r:id="rId4"/>
    <p:sldLayoutId id="2147483733" r:id="rId5"/>
    <p:sldLayoutId id="2147483735" r:id="rId6"/>
    <p:sldLayoutId id="2147483719" r:id="rId7"/>
    <p:sldLayoutId id="2147483703" r:id="rId8"/>
    <p:sldLayoutId id="2147483724" r:id="rId9"/>
    <p:sldLayoutId id="2147483725" r:id="rId10"/>
    <p:sldLayoutId id="2147483686" r:id="rId11"/>
    <p:sldLayoutId id="2147483688" r:id="rId12"/>
    <p:sldLayoutId id="2147483704" r:id="rId13"/>
    <p:sldLayoutId id="2147483681" r:id="rId14"/>
    <p:sldLayoutId id="2147483706" r:id="rId15"/>
    <p:sldLayoutId id="2147483708" r:id="rId16"/>
    <p:sldLayoutId id="2147483707" r:id="rId17"/>
    <p:sldLayoutId id="2147483679" r:id="rId18"/>
    <p:sldLayoutId id="2147483680" r:id="rId19"/>
    <p:sldLayoutId id="2147483705" r:id="rId20"/>
    <p:sldLayoutId id="2147483723" r:id="rId21"/>
    <p:sldLayoutId id="2147483712" r:id="rId22"/>
    <p:sldLayoutId id="2147483736" r:id="rId23"/>
    <p:sldLayoutId id="2147483738" r:id="rId24"/>
    <p:sldLayoutId id="2147483739" r:id="rId2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rgbClr val="238E72"/>
          </a:solidFill>
          <a:latin typeface="+mn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spcBef>
          <a:spcPts val="0"/>
        </a:spcBef>
        <a:spcAft>
          <a:spcPts val="1000"/>
        </a:spcAft>
        <a:buClr>
          <a:srgbClr val="69C0BB"/>
        </a:buClr>
        <a:buFont typeface="Arial" panose="020B0604020202020204" pitchFamily="34" charset="0"/>
        <a:buChar char="•"/>
        <a:defRPr sz="2200" kern="1200">
          <a:solidFill>
            <a:srgbClr val="7B7C7E"/>
          </a:solidFill>
          <a:latin typeface="+mn-lt"/>
          <a:ea typeface="+mn-ea"/>
          <a:cs typeface="+mn-cs"/>
        </a:defRPr>
      </a:lvl1pPr>
      <a:lvl2pPr marL="808038" indent="-273050" algn="l" defTabSz="914400" rtl="0" eaLnBrk="1" latinLnBrk="0" hangingPunct="1">
        <a:spcBef>
          <a:spcPts val="0"/>
        </a:spcBef>
        <a:spcAft>
          <a:spcPts val="1000"/>
        </a:spcAft>
        <a:buClr>
          <a:srgbClr val="6AB023"/>
        </a:buClr>
        <a:buFont typeface="Arial" panose="020B0604020202020204" pitchFamily="34" charset="0"/>
        <a:buChar char="•"/>
        <a:defRPr sz="2000" kern="1200">
          <a:solidFill>
            <a:srgbClr val="7B7C7E"/>
          </a:solidFill>
          <a:latin typeface="+mn-lt"/>
          <a:ea typeface="+mn-ea"/>
          <a:cs typeface="+mn-cs"/>
        </a:defRPr>
      </a:lvl2pPr>
      <a:lvl3pPr marL="1081088" indent="-177800" algn="l" defTabSz="914400" rtl="0" eaLnBrk="1" latinLnBrk="0" hangingPunct="1">
        <a:spcBef>
          <a:spcPts val="0"/>
        </a:spcBef>
        <a:spcAft>
          <a:spcPts val="1000"/>
        </a:spcAft>
        <a:buClr>
          <a:srgbClr val="218E72"/>
        </a:buClr>
        <a:buFont typeface="Arial" panose="020B0604020202020204" pitchFamily="34" charset="0"/>
        <a:buChar char="•"/>
        <a:defRPr sz="1800" kern="1200">
          <a:solidFill>
            <a:srgbClr val="7B7C7E"/>
          </a:solidFill>
          <a:latin typeface="+mn-lt"/>
          <a:ea typeface="+mn-ea"/>
          <a:cs typeface="+mn-cs"/>
        </a:defRPr>
      </a:lvl3pPr>
      <a:lvl4pPr marL="1436688" indent="-177800" algn="l" defTabSz="914400" rtl="0" eaLnBrk="1" latinLnBrk="0" hangingPunct="1">
        <a:spcBef>
          <a:spcPts val="0"/>
        </a:spcBef>
        <a:spcAft>
          <a:spcPts val="1000"/>
        </a:spcAft>
        <a:buClr>
          <a:srgbClr val="7B0035"/>
        </a:buClr>
        <a:buFont typeface="Arial" panose="020B0604020202020204" pitchFamily="34" charset="0"/>
        <a:buChar char="•"/>
        <a:defRPr sz="1600" kern="1200">
          <a:solidFill>
            <a:srgbClr val="7B7C7E"/>
          </a:solidFill>
          <a:latin typeface="+mn-lt"/>
          <a:ea typeface="+mn-ea"/>
          <a:cs typeface="+mn-cs"/>
        </a:defRPr>
      </a:lvl4pPr>
      <a:lvl5pPr marL="1793875" indent="-179388" algn="l" defTabSz="914400" rtl="0" eaLnBrk="1" latinLnBrk="0" hangingPunct="1">
        <a:spcBef>
          <a:spcPts val="0"/>
        </a:spcBef>
        <a:spcAft>
          <a:spcPts val="1000"/>
        </a:spcAft>
        <a:buClr>
          <a:srgbClr val="FBBD1A"/>
        </a:buClr>
        <a:buFont typeface="Arial" panose="020B0604020202020204" pitchFamily="34" charset="0"/>
        <a:buChar char="•"/>
        <a:defRPr sz="1400" kern="1200">
          <a:solidFill>
            <a:srgbClr val="7B7C7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711" y="639315"/>
            <a:ext cx="10818992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11" y="2194561"/>
            <a:ext cx="10818992" cy="37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38303" y="6233868"/>
            <a:ext cx="14518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86BC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E6C01D-E99C-2B4E-AA52-E42E9CE7E05E}" type="datetime1">
              <a:rPr lang="en-US" smtClean="0"/>
              <a:t>5/27/2026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711" y="6233363"/>
            <a:ext cx="7611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86BC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>
                <a:solidFill>
                  <a:srgbClr val="86BCA9"/>
                </a:solidFill>
              </a:rPr>
              <a:t>CCAMbassador</a:t>
            </a:r>
            <a:r>
              <a:rPr lang="en-US" dirty="0">
                <a:solidFill>
                  <a:srgbClr val="86BCA9"/>
                </a:solidFill>
              </a:rPr>
              <a:t> Stakeholder Workshop - Brussels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1615" y="6233362"/>
            <a:ext cx="10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6BC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rgbClr val="23917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Tx/>
        <a:buBlip>
          <a:blip r:embed="rId21"/>
        </a:buBlip>
        <a:defRPr sz="2000" kern="1200">
          <a:solidFill>
            <a:srgbClr val="5959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1800" kern="1200">
          <a:solidFill>
            <a:srgbClr val="5959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Tx/>
        <a:buBlip>
          <a:blip r:embed="rId23"/>
        </a:buBlip>
        <a:defRPr sz="1600" kern="1200">
          <a:solidFill>
            <a:srgbClr val="5959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rgbClr val="239170"/>
        </a:buClr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rgbClr val="239170"/>
        </a:buClr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nnectedautomateddriving.eu/wp-content/uploads/2025/05/EU-CEM-Handbook_FINAL_public_version_1.pdf#page=70" TargetMode="Externa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nectedautomateddriving.eu/wp-content/uploads/2025/05/EU-CEM-Handbook_FINAL_public_version_1.pdf#page=8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connectedautomateddriving.eu/wp-content/uploads/2025/05/EU-CEM-Handbook_FINAL_public_version_1.pdf#page=29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nectedautomateddriving.eu/methodology/common-evaluation-methodology/" TargetMode="Externa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nectedautomateddriving.eu/methodology/common-evaluation-methodology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nnectedautomateddriving.eu/wp-content/uploads/2025/05/EU-CEM-Handbook_FINAL_public_version_1.pdf#page=23" TargetMode="Externa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nnectedautomateddriving.eu/wp-content/uploads/2025/05/EU-CEM-Handbook_FINAL_public_version_1.pdf#page=27" TargetMode="Externa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nnectedautomateddriving.eu/wp-content/uploads/2025/05/EU-CEM-Handbook_FINAL_public_version_1.pdf#page=36" TargetMode="Externa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nnectedautomateddriving.eu/wp-content/uploads/2025/05/EU-CEM-Handbook_FINAL_public_version_1.pdf#page=43" TargetMode="Externa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nectedautomateddriving.eu/wp-content/uploads/2025/05/EU-CEM-Handbook_FINAL_public_version_1.pdf#page=5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connectedautomateddriving.eu/wp-content/uploads/2025/05/EU-CEM-Handbook_FINAL_public_version_1.pdf#page=5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nectedautomateddriving.eu/wp-content/uploads/2025/05/EU-CEM-Handbook_FINAL_public_version_1.pdf#page=65" TargetMode="External"/><Relationship Id="rId2" Type="http://schemas.openxmlformats.org/officeDocument/2006/relationships/hyperlink" Target="https://www.connectedautomateddriving.eu/wp-content/uploads/2025/05/EU-CEM-Handbook_FINAL_public_version_1.pdf#page=63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hyperlink" Target="https://www.connectedautomateddriving.eu/wp-content/uploads/2025/05/EU-CEM-Handbook_FINAL_public_version_1.pdf#page=6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EDF9FC-A438-D855-B14D-7071CF5D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11" y="3250347"/>
            <a:ext cx="10818992" cy="1905641"/>
          </a:xfrm>
        </p:spPr>
        <p:txBody>
          <a:bodyPr/>
          <a:lstStyle/>
          <a:p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Key Pitfalls in CCAM Impact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noProof="0" dirty="0">
                <a:latin typeface="Calibri" panose="020F0502020204030204" pitchFamily="34" charset="0"/>
                <a:cs typeface="Calibri" panose="020F0502020204030204" pitchFamily="34" charset="0"/>
              </a:rPr>
              <a:t>ssessment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DB01D-ABEE-07FF-F685-5790F27F9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2517" y="6152561"/>
            <a:ext cx="914307" cy="360000"/>
          </a:xfrm>
        </p:spPr>
        <p:txBody>
          <a:bodyPr/>
          <a:lstStyle/>
          <a:p>
            <a:fld id="{6D22F896-40B5-4ADD-8801-0D06FADFA095}" type="slidenum">
              <a:rPr lang="en-GB" noProof="0" smtClean="0"/>
              <a:pPr/>
              <a:t>1</a:t>
            </a:fld>
            <a:endParaRPr lang="en-GB" noProof="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DD8418E-84AC-1A20-A6CC-67DC04B3543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5710" y="5288049"/>
            <a:ext cx="7611114" cy="68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Material for EU-CEM Handbook Users</a:t>
            </a:r>
          </a:p>
          <a:p>
            <a:pPr marL="0" indent="0">
              <a:buNone/>
            </a:pPr>
            <a:r>
              <a:rPr lang="en-GB" sz="1400" noProof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Version: 18 May 2026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D536132-73F5-A1E8-A79D-AA74C65A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925">
            <a:off x="7339223" y="994414"/>
            <a:ext cx="3476631" cy="392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2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2E35-AA85-8B4A-1315-E27C2C227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id="{A6DE684F-38D3-0973-B0FF-7B2CAD107918}"/>
              </a:ext>
            </a:extLst>
          </p:cNvPr>
          <p:cNvSpPr/>
          <p:nvPr/>
        </p:nvSpPr>
        <p:spPr>
          <a:xfrm>
            <a:off x="4993887" y="1681732"/>
            <a:ext cx="6656768" cy="381262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5EF0CB8B-AEE6-F9A7-E1F0-1ACC6520497A}"/>
              </a:ext>
            </a:extLst>
          </p:cNvPr>
          <p:cNvSpPr/>
          <p:nvPr/>
        </p:nvSpPr>
        <p:spPr>
          <a:xfrm>
            <a:off x="542931" y="1681732"/>
            <a:ext cx="3738162" cy="3812622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4737D-4F01-5A3A-4743-EDB21AA56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568" y="1906532"/>
            <a:ext cx="3352391" cy="3413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noProof="0" dirty="0"/>
              <a:t>Unfit experimental design leads to incorrect results.</a:t>
            </a:r>
          </a:p>
          <a:p>
            <a:pPr>
              <a:buSzPct val="110000"/>
            </a:pPr>
            <a:r>
              <a:rPr lang="en-GB" sz="1400" b="1" noProof="0" dirty="0"/>
              <a:t>Limited real-world testing opportunities </a:t>
            </a:r>
            <a:r>
              <a:rPr lang="en-GB" sz="1400" noProof="0" dirty="0"/>
              <a:t>and </a:t>
            </a:r>
            <a:r>
              <a:rPr lang="en-GB" sz="1400" b="1" noProof="0" dirty="0"/>
              <a:t>the cost of data collection </a:t>
            </a:r>
            <a:r>
              <a:rPr lang="en-GB" sz="1400" noProof="0" dirty="0"/>
              <a:t>may force compromises in experimental design, resulting in data that is </a:t>
            </a:r>
            <a:r>
              <a:rPr lang="en-GB" sz="1400" b="1" noProof="0" dirty="0"/>
              <a:t>not fit for the intended use</a:t>
            </a:r>
            <a:r>
              <a:rPr lang="en-GB" sz="1400" noProof="0" dirty="0"/>
              <a:t>.</a:t>
            </a:r>
          </a:p>
          <a:p>
            <a:pPr>
              <a:buSzPct val="110000"/>
            </a:pPr>
            <a:r>
              <a:rPr lang="en-GB" sz="1400" noProof="0" dirty="0"/>
              <a:t>If data is generalised to conditions for which it is not suitable, this leads to </a:t>
            </a:r>
            <a:r>
              <a:rPr lang="en-GB" sz="1400" b="1" noProof="0" dirty="0"/>
              <a:t>incorrect or misleading results</a:t>
            </a:r>
            <a:r>
              <a:rPr lang="en-GB" sz="1400" noProof="0" dirty="0"/>
              <a:t>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DC7FF2-55BA-7BB6-68C2-A94869F84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8072" y="1911246"/>
            <a:ext cx="6373773" cy="3573591"/>
          </a:xfrm>
        </p:spPr>
        <p:txBody>
          <a:bodyPr>
            <a:noAutofit/>
          </a:bodyPr>
          <a:lstStyle/>
          <a:p>
            <a:pPr>
              <a:buSzPct val="110000"/>
            </a:pPr>
            <a:r>
              <a:rPr lang="en-GB" sz="1400" b="1" noProof="0" dirty="0"/>
              <a:t>Select methods for data collection </a:t>
            </a:r>
            <a:r>
              <a:rPr lang="en-GB" sz="1400" noProof="0" dirty="0"/>
              <a:t>(field experiments, simulations or other approaches) that ensure the validity and reliability of data. </a:t>
            </a:r>
          </a:p>
          <a:p>
            <a:pPr>
              <a:buSzPct val="110000"/>
            </a:pPr>
            <a:r>
              <a:rPr lang="en-GB" sz="1400" noProof="0" dirty="0"/>
              <a:t>The experimental design must support the data required for each research question. If it does not, the evaluation plan must be adjusted iteratively. Key considerations for the experimental design include:</a:t>
            </a:r>
          </a:p>
          <a:p>
            <a:pPr lvl="1">
              <a:buSzPct val="110000"/>
            </a:pPr>
            <a:r>
              <a:rPr lang="en-GB" sz="1400" noProof="0" dirty="0"/>
              <a:t>defining </a:t>
            </a:r>
            <a:r>
              <a:rPr lang="en-GB" sz="1400" b="1" noProof="0" dirty="0"/>
              <a:t>treatment and baseline conditions</a:t>
            </a:r>
            <a:r>
              <a:rPr lang="en-GB" sz="1400" dirty="0"/>
              <a:t>.</a:t>
            </a:r>
            <a:endParaRPr lang="en-GB" sz="1400" noProof="0" dirty="0"/>
          </a:p>
          <a:p>
            <a:pPr lvl="1">
              <a:buSzPct val="110000"/>
            </a:pPr>
            <a:r>
              <a:rPr lang="en-GB" sz="1400" noProof="0" dirty="0"/>
              <a:t>selecting </a:t>
            </a:r>
            <a:r>
              <a:rPr lang="en-GB" sz="1400" b="1" noProof="0" dirty="0"/>
              <a:t>participants</a:t>
            </a:r>
            <a:r>
              <a:rPr lang="en-GB" sz="1400" dirty="0"/>
              <a:t>.</a:t>
            </a:r>
            <a:endParaRPr lang="en-GB" sz="1400" noProof="0" dirty="0"/>
          </a:p>
          <a:p>
            <a:pPr lvl="1">
              <a:buSzPct val="110000"/>
            </a:pPr>
            <a:r>
              <a:rPr lang="en-GB" sz="1400" noProof="0" dirty="0"/>
              <a:t>determining </a:t>
            </a:r>
            <a:r>
              <a:rPr lang="en-GB" sz="1400" b="1" noProof="0" dirty="0"/>
              <a:t>sample sizes </a:t>
            </a:r>
            <a:r>
              <a:rPr lang="en-GB" sz="1400" noProof="0" dirty="0"/>
              <a:t>and structuring </a:t>
            </a:r>
            <a:r>
              <a:rPr lang="en-GB" sz="1400" b="1" noProof="0" dirty="0"/>
              <a:t>data collection phases</a:t>
            </a:r>
            <a:r>
              <a:rPr lang="en-GB" sz="1400" noProof="0" dirty="0"/>
              <a:t>. </a:t>
            </a:r>
          </a:p>
          <a:p>
            <a:pPr>
              <a:buSzPct val="110000"/>
            </a:pPr>
            <a:r>
              <a:rPr lang="en-GB" sz="1400" b="1" noProof="0" dirty="0"/>
              <a:t>Early and consistent communication </a:t>
            </a:r>
            <a:r>
              <a:rPr lang="en-GB" sz="1400" noProof="0" dirty="0"/>
              <a:t>between the evaluation team and test-sites is essential to ensure </a:t>
            </a:r>
            <a:r>
              <a:rPr lang="en-GB" sz="1400" b="1" noProof="0" dirty="0"/>
              <a:t>feasibility</a:t>
            </a:r>
            <a:r>
              <a:rPr lang="en-GB" sz="1400" noProof="0" dirty="0"/>
              <a:t>, efficient </a:t>
            </a:r>
            <a:r>
              <a:rPr lang="en-GB" sz="1400" b="1" noProof="0" dirty="0"/>
              <a:t>resource use</a:t>
            </a:r>
            <a:r>
              <a:rPr lang="en-GB" sz="1400" noProof="0" dirty="0"/>
              <a:t>, and </a:t>
            </a:r>
            <a:r>
              <a:rPr lang="en-GB" sz="1400" b="1" noProof="0" dirty="0"/>
              <a:t>alignment </a:t>
            </a:r>
            <a:r>
              <a:rPr lang="en-GB" sz="1400" noProof="0" dirty="0"/>
              <a:t>with practical realities. Establishing </a:t>
            </a:r>
            <a:r>
              <a:rPr lang="en-GB" sz="1400" b="1" noProof="0" dirty="0"/>
              <a:t>standardised procedures </a:t>
            </a:r>
            <a:r>
              <a:rPr lang="en-GB" sz="1400" noProof="0" dirty="0"/>
              <a:t>with clear roles, responsibilities, goals, and timelines early on is highly beneficial. </a:t>
            </a:r>
          </a:p>
          <a:p>
            <a:pPr>
              <a:buSzPct val="110000"/>
            </a:pPr>
            <a:r>
              <a:rPr lang="en-GB" sz="1400" noProof="0" dirty="0"/>
              <a:t>A </a:t>
            </a:r>
            <a:r>
              <a:rPr lang="en-GB" sz="1400" b="1" noProof="0" dirty="0"/>
              <a:t>common understanding </a:t>
            </a:r>
            <a:r>
              <a:rPr lang="en-GB" sz="1400" noProof="0" dirty="0"/>
              <a:t>of the experimental procedures should be built through test-site-visits or direct discussions.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400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D18F44-F010-FBB0-9246-0073E8AD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D663AD-4487-B5BD-E5A5-99AD6406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4608DA-F4A9-259D-D834-56EC56BD2650}"/>
              </a:ext>
            </a:extLst>
          </p:cNvPr>
          <p:cNvSpPr txBox="1"/>
          <p:nvPr/>
        </p:nvSpPr>
        <p:spPr>
          <a:xfrm>
            <a:off x="527232" y="5821061"/>
            <a:ext cx="11328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3.5 of EU-CEM Handbook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(page 70)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D34515-8DF5-FB54-6221-2419B565A7DC}"/>
              </a:ext>
            </a:extLst>
          </p:cNvPr>
          <p:cNvSpPr txBox="1">
            <a:spLocks/>
          </p:cNvSpPr>
          <p:nvPr/>
        </p:nvSpPr>
        <p:spPr>
          <a:xfrm>
            <a:off x="539758" y="457054"/>
            <a:ext cx="10717247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Data collection with unfit experimental design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9339BFE-3406-2A78-9A50-D0E2F0958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2" y="1182061"/>
            <a:ext cx="3633160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2656C26-8AEB-CA9D-DD7F-17275A8B9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8072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  <p:pic>
        <p:nvPicPr>
          <p:cNvPr id="13" name="Picture 12" descr="A green and blue arrow&#10;&#10;AI-generated content may be incorrect.">
            <a:extLst>
              <a:ext uri="{FF2B5EF4-FFF2-40B4-BE49-F238E27FC236}">
                <a16:creationId xmlns:a16="http://schemas.microsoft.com/office/drawing/2014/main" id="{763F6895-0D15-D04E-AB93-CE25FF80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411" y="3195093"/>
            <a:ext cx="576158" cy="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5AEB4-5737-9EA3-F897-8DC2DB56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79983147-7515-0104-FE1F-53E3E4FCCA6B}"/>
              </a:ext>
            </a:extLst>
          </p:cNvPr>
          <p:cNvSpPr/>
          <p:nvPr/>
        </p:nvSpPr>
        <p:spPr>
          <a:xfrm>
            <a:off x="4993887" y="1681732"/>
            <a:ext cx="6656768" cy="314078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10B99908-CFBF-33B6-804D-FE3C83F9F5BC}"/>
              </a:ext>
            </a:extLst>
          </p:cNvPr>
          <p:cNvSpPr/>
          <p:nvPr/>
        </p:nvSpPr>
        <p:spPr>
          <a:xfrm>
            <a:off x="542931" y="1681732"/>
            <a:ext cx="3738162" cy="314078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pic>
        <p:nvPicPr>
          <p:cNvPr id="20" name="Picture 19" descr="A green and blue arrow&#10;&#10;AI-generated content may be incorrect.">
            <a:extLst>
              <a:ext uri="{FF2B5EF4-FFF2-40B4-BE49-F238E27FC236}">
                <a16:creationId xmlns:a16="http://schemas.microsoft.com/office/drawing/2014/main" id="{4A3E9089-54DB-A723-5A9C-AD64A3E7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411" y="2902930"/>
            <a:ext cx="576158" cy="7982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8ABC-2241-AA79-5333-7CDA9377D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978" y="1923945"/>
            <a:ext cx="3354559" cy="29984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noProof="0" dirty="0"/>
              <a:t>Late rejection of selected methodology may lead to a wasted evaluation effort.</a:t>
            </a:r>
          </a:p>
          <a:p>
            <a:pPr>
              <a:buSzPct val="110000"/>
            </a:pPr>
            <a:r>
              <a:rPr lang="en-US" sz="1400" noProof="0" dirty="0"/>
              <a:t>If key stakeholders </a:t>
            </a:r>
            <a:r>
              <a:rPr lang="en-GB" sz="1400" dirty="0"/>
              <a:t>(the client, the coordinator, etc.) </a:t>
            </a:r>
            <a:r>
              <a:rPr lang="en-US" sz="1400" b="1" noProof="0" dirty="0"/>
              <a:t>challenge the selected evaluation</a:t>
            </a:r>
            <a:r>
              <a:rPr lang="en-US" sz="1400" noProof="0" dirty="0"/>
              <a:t> </a:t>
            </a:r>
            <a:r>
              <a:rPr lang="en-US" sz="1400" b="1" noProof="0" dirty="0"/>
              <a:t>approach</a:t>
            </a:r>
            <a:r>
              <a:rPr lang="en-US" sz="1400" noProof="0" dirty="0"/>
              <a:t> only after the evaluation has been completed, the results may have </a:t>
            </a:r>
            <a:r>
              <a:rPr lang="en-US" sz="1400" b="1" noProof="0" dirty="0"/>
              <a:t>limited uptake </a:t>
            </a:r>
            <a:r>
              <a:rPr lang="en-US" sz="1400" noProof="0" dirty="0"/>
              <a:t>and, in the worst case, parts of the evaluation may need to be </a:t>
            </a:r>
            <a:r>
              <a:rPr lang="en-US" sz="1400" b="1" noProof="0" dirty="0"/>
              <a:t>repeated</a:t>
            </a:r>
            <a:r>
              <a:rPr lang="en-US" sz="1400" noProof="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C72157-E9B3-3997-FDC3-758F950C0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25314" y="1835924"/>
            <a:ext cx="6211122" cy="3086497"/>
          </a:xfrm>
        </p:spPr>
        <p:txBody>
          <a:bodyPr>
            <a:noAutofit/>
          </a:bodyPr>
          <a:lstStyle/>
          <a:p>
            <a:pPr>
              <a:buSzPct val="110000"/>
            </a:pPr>
            <a:r>
              <a:rPr lang="en-US" sz="1400" b="1" noProof="0" dirty="0"/>
              <a:t>Publish the final evaluation plan</a:t>
            </a:r>
            <a:r>
              <a:rPr lang="en-US" sz="1400" noProof="0" dirty="0"/>
              <a:t>, after completing the iterative development process. Compile a formal report and communicate the plan to the consortium and other key stakeholders</a:t>
            </a:r>
            <a:r>
              <a:rPr lang="en-GB" sz="1400" noProof="0" dirty="0"/>
              <a:t>.</a:t>
            </a:r>
          </a:p>
          <a:p>
            <a:pPr>
              <a:buSzPct val="110000"/>
            </a:pPr>
            <a:r>
              <a:rPr lang="en-GB" sz="1400" noProof="0" dirty="0"/>
              <a:t>The evaluation plan serves as </a:t>
            </a:r>
            <a:r>
              <a:rPr lang="en-GB" sz="1400" b="1" noProof="0" dirty="0"/>
              <a:t>a guide for evaluation </a:t>
            </a:r>
            <a:r>
              <a:rPr lang="en-GB" sz="1400" noProof="0" dirty="0"/>
              <a:t>work throughout the project. </a:t>
            </a:r>
          </a:p>
          <a:p>
            <a:pPr>
              <a:buSzPct val="110000"/>
            </a:pPr>
            <a:r>
              <a:rPr lang="en-GB" sz="1400" b="1" noProof="0" dirty="0"/>
              <a:t>Publish the plan</a:t>
            </a:r>
            <a:r>
              <a:rPr lang="en-GB" sz="1400" noProof="0" dirty="0"/>
              <a:t>, specifying the final list of research questions and the methods for answering them. This facilitates </a:t>
            </a:r>
            <a:r>
              <a:rPr lang="en-GB" sz="1400" b="1" noProof="0" dirty="0"/>
              <a:t>dissemination</a:t>
            </a:r>
            <a:r>
              <a:rPr lang="en-GB" sz="1400" noProof="0" dirty="0"/>
              <a:t> of the planned evaluations and ensures that the approach is approved before its execution.</a:t>
            </a:r>
          </a:p>
          <a:p>
            <a:pPr>
              <a:buSzPct val="110000"/>
            </a:pPr>
            <a:r>
              <a:rPr lang="en-GB" sz="1400" b="1" noProof="0" dirty="0"/>
              <a:t>Recommended milestone</a:t>
            </a:r>
            <a:r>
              <a:rPr lang="en-GB" sz="1400" noProof="0" dirty="0"/>
              <a:t>: ‘Evaluation plan completed and communicated to the consortium’, with detailed information provided especially to the technical and test-site teams. This should be completed before the mid-term review of the project.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1229B-8EE6-7A8A-4512-FB542D3C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66C1B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3307FC-2598-FD00-23B7-54622D41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66C1B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66C1B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0B26E3-DA66-D955-AF9E-F78AB35B5CDB}"/>
              </a:ext>
            </a:extLst>
          </p:cNvPr>
          <p:cNvSpPr txBox="1"/>
          <p:nvPr/>
        </p:nvSpPr>
        <p:spPr>
          <a:xfrm>
            <a:off x="539758" y="5498871"/>
            <a:ext cx="11328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3.6 of EU-CEM Handbook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(p. 81)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9797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 2.5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(p. 29) for recommended milestones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E51E9C-0B1A-34E0-FF93-146358B1CB1B}"/>
              </a:ext>
            </a:extLst>
          </p:cNvPr>
          <p:cNvSpPr txBox="1">
            <a:spLocks/>
          </p:cNvSpPr>
          <p:nvPr/>
        </p:nvSpPr>
        <p:spPr>
          <a:xfrm>
            <a:off x="539759" y="457054"/>
            <a:ext cx="10075076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Methodological disagreement after evaluation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9335491-9BA9-47CD-6960-940B47A22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1" y="1182061"/>
            <a:ext cx="4748119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C6D1220-A7D9-A011-43D7-440AD9AF9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25313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</p:spTree>
    <p:extLst>
      <p:ext uri="{BB962C8B-B14F-4D97-AF65-F5344CB8AC3E}">
        <p14:creationId xmlns:p14="http://schemas.microsoft.com/office/powerpoint/2010/main" val="390571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4D57BA-A9A0-393B-F16E-55FF6EBC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3" y="523235"/>
            <a:ext cx="10114022" cy="1293028"/>
          </a:xfrm>
        </p:spPr>
        <p:txBody>
          <a:bodyPr>
            <a:normAutofit/>
          </a:bodyPr>
          <a:lstStyle/>
          <a:p>
            <a:r>
              <a:rPr lang="en-GB" sz="2800" noProof="0" dirty="0"/>
              <a:t>Checklist for avoiding the key pitfalls in this slide set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1FC149-CF66-E8BE-B8B8-BA276D0B3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42" y="1497204"/>
            <a:ext cx="10896927" cy="4462921"/>
          </a:xfrm>
        </p:spPr>
        <p:txBody>
          <a:bodyPr/>
          <a:lstStyle/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Agree the evaluation scope before submitting the proposal/offer.</a:t>
            </a:r>
          </a:p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Design the project structure to support interaction between </a:t>
            </a:r>
            <a:r>
              <a:rPr lang="en-GB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evaluation partners and other teams, and within the evaluation team.</a:t>
            </a:r>
          </a:p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Clearly define the CCAM system under evaluation, including related service models where relevant.</a:t>
            </a:r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Set methods that ensure individual evaluations reflect the same societal scenarios.</a:t>
            </a:r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Specify the data to be shared for evaluation and the data tools and establish data-sharing agreements.</a:t>
            </a:r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Establish a common understanding between the evaluation team and the test-site team on the experimental design and its practical implementation.</a:t>
            </a:r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9200">
              <a:buFont typeface="Wingdings" pitchFamily="2" charset="2"/>
              <a:buChar char="q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Check the feasibility of all research questions in terms of data, experimental design, tools, and methods.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9200">
              <a:buFont typeface="Wingdings" pitchFamily="2" charset="2"/>
              <a:buChar char="q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Document and communicate the evaluation plan to the consortium.</a:t>
            </a:r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GB" sz="18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D8A0A-FBCD-96F1-FB25-E5D268D32B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6013" y="6153150"/>
            <a:ext cx="914400" cy="358775"/>
          </a:xfrm>
        </p:spPr>
        <p:txBody>
          <a:bodyPr/>
          <a:lstStyle/>
          <a:p>
            <a:r>
              <a:rPr lang="en-GB" noProof="0" dirty="0"/>
              <a:t>/ </a:t>
            </a:r>
            <a:fld id="{75A4F164-3A46-4CEE-A25C-CA523D5E42F3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01F30F7E-C32C-47AF-B1DE-42B74F248FF2}"/>
              </a:ext>
            </a:extLst>
          </p:cNvPr>
          <p:cNvSpPr txBox="1">
            <a:spLocks/>
          </p:cNvSpPr>
          <p:nvPr/>
        </p:nvSpPr>
        <p:spPr>
          <a:xfrm>
            <a:off x="539758" y="6226094"/>
            <a:ext cx="505608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dirty="0">
                <a:solidFill>
                  <a:srgbClr val="66C1B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960A36CB-4456-ED19-A13E-61908B37267A}"/>
              </a:ext>
            </a:extLst>
          </p:cNvPr>
          <p:cNvSpPr txBox="1">
            <a:spLocks/>
          </p:cNvSpPr>
          <p:nvPr/>
        </p:nvSpPr>
        <p:spPr>
          <a:xfrm>
            <a:off x="6746952" y="6216577"/>
            <a:ext cx="73528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D22F896-40B5-4ADD-8801-0D06FADFA095}" type="slidenum">
              <a:rPr lang="en-GB" sz="1000" smtClean="0">
                <a:solidFill>
                  <a:srgbClr val="66C1B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12</a:t>
            </a:fld>
            <a:endParaRPr lang="en-GB" sz="1000" dirty="0">
              <a:solidFill>
                <a:srgbClr val="66C1B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0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BC2288-92F2-9DD1-98E0-440FBD137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137" y="3139827"/>
            <a:ext cx="9879353" cy="1254751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2600" b="1" dirty="0"/>
              <a:t>Download the EU-CEM Handbook and check related materials at</a:t>
            </a:r>
            <a:br>
              <a:rPr lang="en-GB" sz="2400" b="1" dirty="0">
                <a:solidFill>
                  <a:srgbClr val="86BCA9"/>
                </a:solidFill>
              </a:rPr>
            </a:br>
            <a:br>
              <a:rPr lang="en-GB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GB" sz="1800" b="1" dirty="0">
                <a:solidFill>
                  <a:schemeClr val="accent5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https://www.connectedautomateddriving.eu/methodology/common-evaluation-methodology/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95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129081F-9B7A-DB45-055E-E3437D85FFCE}"/>
              </a:ext>
            </a:extLst>
          </p:cNvPr>
          <p:cNvSpPr txBox="1">
            <a:spLocks/>
          </p:cNvSpPr>
          <p:nvPr/>
        </p:nvSpPr>
        <p:spPr>
          <a:xfrm>
            <a:off x="539757" y="1932343"/>
            <a:ext cx="11122747" cy="3765564"/>
          </a:xfrm>
          <a:prstGeom prst="rect">
            <a:avLst/>
          </a:prstGeom>
        </p:spPr>
        <p:txBody>
          <a:bodyPr vert="horz" lIns="10800" tIns="0" rIns="0" bIns="0" rtlCol="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69C0BB"/>
              </a:buClr>
              <a:buFont typeface="Arial" panose="020B0604020202020204" pitchFamily="34" charset="0"/>
              <a:buNone/>
              <a:defRPr sz="2200" b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4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6AB023"/>
              </a:buClr>
              <a:buFont typeface="Arial" panose="020B0604020202020204" pitchFamily="34" charset="0"/>
              <a:buNone/>
              <a:defRPr sz="2000" b="1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2pPr>
            <a:lvl3pPr marL="914309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218E72"/>
              </a:buClr>
              <a:buFont typeface="Arial" panose="020B0604020202020204" pitchFamily="34" charset="0"/>
              <a:buNone/>
              <a:defRPr sz="1800" b="1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3pPr>
            <a:lvl4pPr marL="1371463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7B0035"/>
              </a:buClr>
              <a:buFont typeface="Arial" panose="020B0604020202020204" pitchFamily="34" charset="0"/>
              <a:buNone/>
              <a:defRPr sz="1600" b="1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4pPr>
            <a:lvl5pPr marL="1828617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FBBD1A"/>
              </a:buClr>
              <a:buFont typeface="Arial" panose="020B0604020202020204" pitchFamily="34" charset="0"/>
              <a:buNone/>
              <a:defRPr sz="1600" b="1" kern="1200">
                <a:solidFill>
                  <a:srgbClr val="7B7C7E"/>
                </a:solidFill>
                <a:latin typeface="+mn-lt"/>
                <a:ea typeface="+mn-ea"/>
                <a:cs typeface="+mn-cs"/>
              </a:defRPr>
            </a:lvl5pPr>
            <a:lvl6pPr marL="2285771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set is training material for the users of the EU-CEM Handbook</a:t>
            </a:r>
            <a:r>
              <a:rPr lang="en-GB" sz="18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including:</a:t>
            </a:r>
            <a:endParaRPr lang="en-GB" sz="1800" noProof="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9200">
              <a:buSzPct val="110000"/>
              <a:buBlip>
                <a:blip r:embed="rId2"/>
              </a:buBlip>
            </a:pPr>
            <a:r>
              <a:rPr lang="en-GB" sz="18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en-GB" sz="18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pitfalls in CCAM impact assessment.</a:t>
            </a:r>
          </a:p>
          <a:p>
            <a:pPr marL="457200" indent="-349200">
              <a:buSzPct val="110000"/>
              <a:buBlip>
                <a:blip r:embed="rId2"/>
              </a:buBlip>
            </a:pPr>
            <a:r>
              <a:rPr lang="en-GB" sz="18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Guidance on how to prevent them</a:t>
            </a:r>
            <a:r>
              <a:rPr lang="en-GB" sz="18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line with the EU-CEM Handbook (Chapter 2 and 3).</a:t>
            </a:r>
            <a:endParaRPr lang="en-GB" sz="1800" noProof="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9200">
              <a:buSzPct val="110000"/>
              <a:buBlip>
                <a:blip r:embed="rId2"/>
              </a:buBlip>
            </a:pPr>
            <a:r>
              <a:rPr lang="en-GB" sz="18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practical checklist for avoiding these pitfalls.</a:t>
            </a:r>
          </a:p>
          <a:p>
            <a:endParaRPr lang="en-GB" sz="1800" noProof="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EU-CEM Handbook can be downloaded at: </a:t>
            </a:r>
          </a:p>
          <a:p>
            <a:r>
              <a:rPr lang="en-GB" sz="1800" noProof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https://www.connectedautomateddriving.eu/methodology/common-evaluation-methodology/</a:t>
            </a:r>
            <a:r>
              <a:rPr lang="en-GB" sz="1800" noProof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noProof="0" dirty="0">
              <a:solidFill>
                <a:schemeClr val="accent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GB" sz="1800" b="1" noProof="0" dirty="0">
              <a:solidFill>
                <a:schemeClr val="bg1"/>
              </a:solidFill>
            </a:endParaRPr>
          </a:p>
          <a:p>
            <a:r>
              <a:rPr lang="en-GB" sz="1400" b="1" i="1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Disclaimer: </a:t>
            </a:r>
            <a:r>
              <a:rPr lang="en-GB" sz="1400" i="1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set covers a subset of the pitfalls discussed in the handbook; therefore, readers should also consult the relevant sections of the handbook  for further guidance. Note that the handbook provides support and guidance, but it is not a substitute for evaluation expertise.</a:t>
            </a:r>
            <a:endParaRPr lang="en-GB" sz="1400" i="1" noProof="0" dirty="0">
              <a:solidFill>
                <a:srgbClr val="595959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DDA6-574C-916B-08BE-206F4A71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2800" b="1" cap="none" noProof="0" dirty="0"/>
              <a:t>Introduction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8BAE3-F761-5945-FB8C-51366217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sz="1000" noProof="0" dirty="0">
                <a:latin typeface="Calibri" panose="020F0502020204030204" pitchFamily="34" charset="0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95212-CC6D-9D2F-1A0B-E46EE328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GB" sz="1000" noProof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GB" sz="1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4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47F89-6D6B-9B65-4C29-F9466344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9454" y="6163464"/>
            <a:ext cx="5087169" cy="365125"/>
          </a:xfrm>
        </p:spPr>
        <p:txBody>
          <a:bodyPr/>
          <a:lstStyle/>
          <a:p>
            <a:r>
              <a:rPr lang="en-GB" noProof="0" dirty="0">
                <a:solidFill>
                  <a:schemeClr val="accent2"/>
                </a:solidFill>
              </a:rPr>
              <a:t>Key pitfalls in CCAM impact assessment: Training material for EU-CEM Handbook users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FC92C-78FF-A3FD-DAD8-2C5B460F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5A4F164-3A46-4CEE-A25C-CA523D5E42F3}" type="slidenum">
              <a:rPr lang="en-GB" noProof="0" smtClean="0">
                <a:solidFill>
                  <a:schemeClr val="accent2"/>
                </a:solidFill>
              </a:rPr>
              <a:pPr algn="ctr"/>
              <a:t>3</a:t>
            </a:fld>
            <a:endParaRPr lang="en-GB" noProof="0" dirty="0">
              <a:solidFill>
                <a:schemeClr val="accent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46A07-54C1-1E75-A007-303C510E9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247" y="450766"/>
            <a:ext cx="7828349" cy="1293028"/>
          </a:xfrm>
        </p:spPr>
        <p:txBody>
          <a:bodyPr>
            <a:normAutofit/>
          </a:bodyPr>
          <a:lstStyle/>
          <a:p>
            <a:r>
              <a:rPr lang="en-GB" sz="2800" b="1" cap="none" noProof="0" dirty="0"/>
              <a:t>Table of Contents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534FF5-DD87-AFB5-4C4F-4126169CD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247" y="1722077"/>
            <a:ext cx="8062798" cy="37327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4 - Pitfall: </a:t>
            </a:r>
            <a:r>
              <a:rPr lang="en-GB" sz="1800" noProof="0" dirty="0">
                <a:solidFill>
                  <a:schemeClr val="accent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 agreement on evaluation scope</a:t>
            </a:r>
            <a:endParaRPr lang="en-GB" sz="1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5 - Pitfall: </a:t>
            </a:r>
            <a:r>
              <a:rPr lang="en-GB" sz="1800" noProof="0" dirty="0">
                <a:solidFill>
                  <a:schemeClr val="accent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Evaluation partners disconnected from others</a:t>
            </a:r>
            <a:endParaRPr lang="en-GB" sz="1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6 - Pitfall:</a:t>
            </a:r>
            <a:r>
              <a:rPr lang="en-GB" sz="1800" noProof="0" dirty="0">
                <a:solidFill>
                  <a:schemeClr val="accent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Different understanding of CCAM system</a:t>
            </a:r>
            <a:endParaRPr lang="en-GB" sz="1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7 - Pitfall: </a:t>
            </a:r>
            <a:r>
              <a:rPr lang="en-GB" sz="1800" noProof="0" dirty="0">
                <a:solidFill>
                  <a:schemeClr val="accent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Evaluation plan with research questions which cannot be answered</a:t>
            </a:r>
            <a:endParaRPr lang="en-GB" sz="1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8 - Pitfall: </a:t>
            </a:r>
            <a:r>
              <a:rPr lang="en-GB" sz="1800" noProof="0" dirty="0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 do not relate to the same big picture</a:t>
            </a:r>
            <a:endParaRPr lang="en-GB" sz="1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9 - Pitfall: </a:t>
            </a:r>
            <a:r>
              <a:rPr lang="en-GB" sz="1800" noProof="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cannot be shared for evaluation</a:t>
            </a:r>
            <a:endParaRPr lang="en-GB" sz="1800" dirty="0">
              <a:solidFill>
                <a:schemeClr val="accent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10 - Pitfall: </a:t>
            </a:r>
            <a:r>
              <a:rPr lang="en-GB" sz="1800" noProof="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collection with unfit experimental design</a:t>
            </a:r>
            <a:endParaRPr lang="en-GB" sz="1800" dirty="0">
              <a:solidFill>
                <a:schemeClr val="accent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11 - Pitfall: </a:t>
            </a:r>
            <a:r>
              <a:rPr lang="en-GB" sz="1800" noProof="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Methodological disagreement after evaluation completion</a:t>
            </a:r>
            <a:endParaRPr lang="en-GB" sz="1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noProof="0" dirty="0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12 - Checklist</a:t>
            </a:r>
            <a:r>
              <a:rPr lang="en-GB" sz="1800" noProof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00" noProof="0" dirty="0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avoiding the key pitfalls in this slide set</a:t>
            </a:r>
            <a:endParaRPr lang="en-GB" sz="1800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FE77E5-A62C-C0FB-6FA9-81EA5876B01B}"/>
              </a:ext>
            </a:extLst>
          </p:cNvPr>
          <p:cNvSpPr/>
          <p:nvPr/>
        </p:nvSpPr>
        <p:spPr>
          <a:xfrm>
            <a:off x="6095205" y="1681733"/>
            <a:ext cx="5555449" cy="30388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810AF0-3923-BBAF-9A19-BBAF3AE0CD2D}"/>
              </a:ext>
            </a:extLst>
          </p:cNvPr>
          <p:cNvSpPr/>
          <p:nvPr/>
        </p:nvSpPr>
        <p:spPr>
          <a:xfrm>
            <a:off x="542930" y="1681733"/>
            <a:ext cx="4863899" cy="303880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9A198-9741-5072-F327-BBE637413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251" y="1886949"/>
            <a:ext cx="4457756" cy="2833584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400" b="1" noProof="0" dirty="0"/>
              <a:t>Misaligned views lead to unrealistic expectations, weak support and missing data.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noProof="0" dirty="0"/>
              <a:t>The expected impacts of CCAM are wide-ranging. If the evaluation scope is not agreed during the planning phase, this may lead to </a:t>
            </a:r>
            <a:r>
              <a:rPr lang="en-GB" sz="1400" b="1" noProof="0" dirty="0"/>
              <a:t>different and unrealistic expectations </a:t>
            </a:r>
            <a:r>
              <a:rPr lang="en-GB" sz="1400" noProof="0" dirty="0"/>
              <a:t>about what the evaluation should deliver.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noProof="0" dirty="0"/>
              <a:t>These expectations can </a:t>
            </a:r>
            <a:r>
              <a:rPr lang="en-GB" sz="1400" b="1" noProof="0" dirty="0"/>
              <a:t>exceed the available time, data, budget, and expertise</a:t>
            </a:r>
            <a:r>
              <a:rPr lang="en-GB" sz="1400" noProof="0" dirty="0"/>
              <a:t>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noProof="0" dirty="0"/>
              <a:t>It may also make it </a:t>
            </a:r>
            <a:r>
              <a:rPr lang="en-GB" sz="1400" b="1" noProof="0" dirty="0"/>
              <a:t>difficult to convince the consortium </a:t>
            </a:r>
            <a:r>
              <a:rPr lang="en-GB" sz="1400" noProof="0" dirty="0"/>
              <a:t>to collect data for evaluation they do not consider justified.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D5287-796D-13C9-470E-52D0AFED8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1" y="1182061"/>
            <a:ext cx="4748119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D750A-DF1D-1997-1430-583710C0C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23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D813C-4ABB-B63B-51A3-BB0A490A3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3723" y="1886948"/>
            <a:ext cx="5240439" cy="28335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SzPct val="110000"/>
            </a:pPr>
            <a:r>
              <a:rPr lang="en-GB" sz="1400" noProof="0" dirty="0"/>
              <a:t>As it is not possible to assess all potential impacts, it is crucial to:</a:t>
            </a:r>
          </a:p>
          <a:p>
            <a:pPr lvl="1">
              <a:lnSpc>
                <a:spcPct val="100000"/>
              </a:lnSpc>
              <a:buSzPct val="110000"/>
            </a:pPr>
            <a:r>
              <a:rPr lang="en-GB" sz="1400" b="1" noProof="0" dirty="0"/>
              <a:t>Agree on evaluation scope in the proposal phase</a:t>
            </a:r>
            <a:r>
              <a:rPr lang="en-GB" sz="1400" noProof="0" dirty="0"/>
              <a:t>, and ensure it is aligned with the </a:t>
            </a:r>
            <a:r>
              <a:rPr lang="en-GB" sz="1400" b="1" noProof="0" dirty="0"/>
              <a:t>overall project goal.</a:t>
            </a:r>
          </a:p>
          <a:p>
            <a:pPr lvl="1">
              <a:lnSpc>
                <a:spcPct val="100000"/>
              </a:lnSpc>
              <a:buSzPct val="110000"/>
            </a:pPr>
            <a:r>
              <a:rPr lang="en-GB" sz="1400" noProof="0" dirty="0"/>
              <a:t>Define the </a:t>
            </a:r>
            <a:r>
              <a:rPr lang="en-GB" sz="1400" b="1" noProof="0" dirty="0"/>
              <a:t>key terminology</a:t>
            </a:r>
            <a:r>
              <a:rPr lang="en-GB" sz="1400" noProof="0" dirty="0"/>
              <a:t> to avoid misunderstandings.</a:t>
            </a:r>
          </a:p>
          <a:p>
            <a:pPr lvl="1">
              <a:lnSpc>
                <a:spcPct val="100000"/>
              </a:lnSpc>
              <a:buSzPct val="110000"/>
            </a:pPr>
            <a:r>
              <a:rPr lang="en-GB" sz="1400" b="1" noProof="0" dirty="0"/>
              <a:t>Prioritise </a:t>
            </a:r>
            <a:r>
              <a:rPr lang="en-GB" sz="1400" b="1" dirty="0"/>
              <a:t>impact areas </a:t>
            </a:r>
            <a:r>
              <a:rPr lang="en-GB" sz="1400" dirty="0"/>
              <a:t>based on requirements, scope, available resources, and expertise.</a:t>
            </a:r>
          </a:p>
          <a:p>
            <a:pPr lvl="1">
              <a:lnSpc>
                <a:spcPct val="100000"/>
              </a:lnSpc>
              <a:buSzPct val="110000"/>
            </a:pPr>
            <a:r>
              <a:rPr lang="en-GB" sz="1400" noProof="0" dirty="0"/>
              <a:t> Ensure that the </a:t>
            </a:r>
            <a:r>
              <a:rPr lang="en-GB" sz="1400" b="1" noProof="0" dirty="0"/>
              <a:t>evaluation scope and the available tools and skills </a:t>
            </a:r>
            <a:r>
              <a:rPr lang="en-GB" sz="1400" noProof="0" dirty="0"/>
              <a:t>are aligned.</a:t>
            </a:r>
          </a:p>
          <a:p>
            <a:pPr lvl="1">
              <a:lnSpc>
                <a:spcPct val="100000"/>
              </a:lnSpc>
              <a:buSzPct val="110000"/>
            </a:pPr>
            <a:r>
              <a:rPr lang="en-GB" sz="1400" b="1" noProof="0" dirty="0"/>
              <a:t>Clearly document</a:t>
            </a:r>
            <a:r>
              <a:rPr lang="en-GB" sz="1400" noProof="0" dirty="0"/>
              <a:t> how evaluation activities align with the overall project scope.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02692-4EBB-1F50-B2D4-AB62049D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accent2"/>
                </a:solidFill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86EB1-4918-C387-5F4C-4157B293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22F896-40B5-4ADD-8801-0D06FADFA095}" type="slidenum">
              <a:rPr lang="en-GB" noProof="0" smtClean="0">
                <a:solidFill>
                  <a:schemeClr val="accent2"/>
                </a:solidFill>
              </a:rPr>
              <a:pPr algn="ctr"/>
              <a:t>4</a:t>
            </a:fld>
            <a:endParaRPr lang="en-GB" noProof="0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890354-BF4E-6744-8569-43957DB6299A}"/>
              </a:ext>
            </a:extLst>
          </p:cNvPr>
          <p:cNvSpPr txBox="1"/>
          <p:nvPr/>
        </p:nvSpPr>
        <p:spPr>
          <a:xfrm>
            <a:off x="539758" y="5815393"/>
            <a:ext cx="7608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9C0B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more information: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2.1 of EU-CEM Handbook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(page 23)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0DB4FD-5326-5CA5-A884-808C6FFE21B7}"/>
              </a:ext>
            </a:extLst>
          </p:cNvPr>
          <p:cNvSpPr txBox="1">
            <a:spLocks/>
          </p:cNvSpPr>
          <p:nvPr/>
        </p:nvSpPr>
        <p:spPr>
          <a:xfrm>
            <a:off x="539758" y="457054"/>
            <a:ext cx="10717247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2800" b="1" cap="none" noProof="0" dirty="0">
                <a:solidFill>
                  <a:srgbClr val="238E72"/>
                </a:solidFill>
                <a:latin typeface="Calibri"/>
                <a:cs typeface="+mj-cs"/>
              </a:rPr>
              <a:t>PITFALL: </a:t>
            </a:r>
            <a:r>
              <a:rPr lang="en-GB" sz="2800" b="1" cap="none" noProof="0" dirty="0">
                <a:solidFill>
                  <a:srgbClr val="238E72"/>
                </a:solidFill>
                <a:latin typeface="Calibri"/>
              </a:rPr>
              <a:t>No agreement on evaluation scope</a:t>
            </a:r>
            <a:endParaRPr lang="en-GB" sz="2800" b="1" noProof="0" dirty="0"/>
          </a:p>
        </p:txBody>
      </p:sp>
      <p:pic>
        <p:nvPicPr>
          <p:cNvPr id="13" name="Picture 12" descr="A green and blue arrow&#10;&#10;AI-generated content may be incorrect.">
            <a:extLst>
              <a:ext uri="{FF2B5EF4-FFF2-40B4-BE49-F238E27FC236}">
                <a16:creationId xmlns:a16="http://schemas.microsoft.com/office/drawing/2014/main" id="{00B80F27-482C-15E5-4FCB-C3A06BE5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99" y="2795948"/>
            <a:ext cx="576158" cy="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7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1D3DA-1C6B-FAD7-DCC7-FBDAA629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5EB26773-F295-F37E-8F7A-24866C601274}"/>
              </a:ext>
            </a:extLst>
          </p:cNvPr>
          <p:cNvSpPr/>
          <p:nvPr/>
        </p:nvSpPr>
        <p:spPr>
          <a:xfrm>
            <a:off x="6095205" y="1681732"/>
            <a:ext cx="5555449" cy="359871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B048C-4DD0-7543-BE98-7375E0462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251" y="1910489"/>
            <a:ext cx="4586100" cy="3337971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400" b="1" noProof="0" dirty="0"/>
              <a:t>Disconnected working practices affect the consistency, validity, and usefulness of results.</a:t>
            </a:r>
          </a:p>
          <a:p>
            <a:pPr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b="1" noProof="0" dirty="0"/>
              <a:t>Failures, delays, and misunderstandings </a:t>
            </a:r>
            <a:r>
              <a:rPr lang="en-GB" sz="1400" noProof="0" dirty="0"/>
              <a:t>in activities that provide input to the evaluation can disrupt the evaluation process. </a:t>
            </a:r>
          </a:p>
          <a:p>
            <a:pPr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noProof="0" dirty="0"/>
              <a:t>Disconnection from the technical team can result in </a:t>
            </a:r>
            <a:r>
              <a:rPr lang="en-GB" sz="1400" b="1" noProof="0" dirty="0"/>
              <a:t>discrepancies</a:t>
            </a:r>
            <a:r>
              <a:rPr lang="en-GB" sz="1400" noProof="0" dirty="0"/>
              <a:t> between the evaluation assumptions and the real-world implementation. </a:t>
            </a:r>
          </a:p>
          <a:p>
            <a:pPr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noProof="0" dirty="0"/>
              <a:t>When evaluation partners do not work as a team, they may adopt </a:t>
            </a:r>
            <a:r>
              <a:rPr lang="en-GB" sz="1400" b="1" noProof="0" dirty="0"/>
              <a:t>different assumptions </a:t>
            </a:r>
            <a:r>
              <a:rPr lang="en-GB" sz="1400" noProof="0" dirty="0"/>
              <a:t>and </a:t>
            </a:r>
            <a:r>
              <a:rPr lang="en-GB" sz="1400" b="1" noProof="0" dirty="0"/>
              <a:t>different ways of implementing </a:t>
            </a:r>
            <a:r>
              <a:rPr lang="en-GB" sz="1400" noProof="0" dirty="0"/>
              <a:t>the methodology. </a:t>
            </a:r>
          </a:p>
          <a:p>
            <a:pPr>
              <a:spcBef>
                <a:spcPts val="200"/>
              </a:spcBef>
              <a:spcAft>
                <a:spcPts val="200"/>
              </a:spcAft>
              <a:buSzPct val="110000"/>
            </a:pPr>
            <a:r>
              <a:rPr lang="en-GB" sz="1400" noProof="0" dirty="0"/>
              <a:t>As a result, evaluation </a:t>
            </a:r>
            <a:r>
              <a:rPr lang="en-GB" sz="1400" b="1" noProof="0" dirty="0"/>
              <a:t>outcomes do not complement </a:t>
            </a:r>
            <a:r>
              <a:rPr lang="en-GB" sz="1400" noProof="0" dirty="0"/>
              <a:t>each other. They fail to provide a coherent view of the system being evaluated, </a:t>
            </a:r>
            <a:r>
              <a:rPr lang="en-GB" sz="1400" b="1" noProof="0" dirty="0"/>
              <a:t>reducing the validity and usefulness of the results</a:t>
            </a:r>
            <a:r>
              <a:rPr lang="en-GB" sz="1400" noProof="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0EBDF-DFEF-0C74-E954-6284E6B60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672" y="1910489"/>
            <a:ext cx="5232490" cy="3337971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400" b="1" noProof="0" dirty="0"/>
              <a:t>A logical project structure </a:t>
            </a:r>
            <a:r>
              <a:rPr lang="en-GB" sz="1400" noProof="0" dirty="0"/>
              <a:t>that supports interaction is a foundation for effective governance and success:</a:t>
            </a:r>
          </a:p>
          <a:p>
            <a:pPr>
              <a:spcBef>
                <a:spcPts val="500"/>
              </a:spcBef>
              <a:spcAft>
                <a:spcPts val="0"/>
              </a:spcAft>
              <a:buSzPct val="110000"/>
            </a:pPr>
            <a:r>
              <a:rPr lang="en-GB" sz="1400" noProof="0" dirty="0"/>
              <a:t>During the project preparation phase, design the project structure and governance.</a:t>
            </a:r>
          </a:p>
          <a:p>
            <a:pPr lvl="1">
              <a:buSzPct val="110000"/>
            </a:pPr>
            <a:r>
              <a:rPr lang="en-GB" sz="1400" noProof="0" dirty="0"/>
              <a:t>to support regular interaction </a:t>
            </a:r>
            <a:r>
              <a:rPr lang="en-GB" sz="1400" b="1" noProof="0" dirty="0"/>
              <a:t>between evaluation, technical, and test-site teams</a:t>
            </a:r>
            <a:r>
              <a:rPr lang="en-GB" sz="1400" noProof="0" dirty="0"/>
              <a:t>, and</a:t>
            </a:r>
          </a:p>
          <a:p>
            <a:pPr lvl="1">
              <a:buSzPct val="110000"/>
            </a:pPr>
            <a:r>
              <a:rPr lang="en-GB" sz="1400" noProof="0" dirty="0"/>
              <a:t>to facilitate </a:t>
            </a:r>
            <a:r>
              <a:rPr lang="en-GB" sz="1400" b="1" noProof="0" dirty="0"/>
              <a:t>internal coordination within the evaluation team </a:t>
            </a:r>
            <a:r>
              <a:rPr lang="en-GB" sz="1400" noProof="0" dirty="0"/>
              <a:t>to ensure alignment across evaluation and impact areas, and evaluation approaches.</a:t>
            </a:r>
          </a:p>
          <a:p>
            <a:pPr marL="285750" lvl="1" indent="-285750">
              <a:buSzPct val="110000"/>
            </a:pPr>
            <a:r>
              <a:rPr lang="en-GB" sz="1400" noProof="0" dirty="0"/>
              <a:t>Ensure that work packages, timelines, milestones, and interdependencies are </a:t>
            </a:r>
            <a:r>
              <a:rPr lang="en-GB" sz="1400" b="1" noProof="0" dirty="0"/>
              <a:t>clearly defined and easy to understand.</a:t>
            </a:r>
          </a:p>
          <a:p>
            <a:pPr marL="285750" lvl="1" indent="-285750">
              <a:buSzPct val="110000"/>
            </a:pPr>
            <a:r>
              <a:rPr lang="en-GB" sz="1400" noProof="0" dirty="0"/>
              <a:t>Allow </a:t>
            </a:r>
            <a:r>
              <a:rPr lang="en-GB" sz="1400" b="1" noProof="0" dirty="0"/>
              <a:t>flexibility for necessary adjustments </a:t>
            </a:r>
            <a:r>
              <a:rPr lang="en-GB" sz="1400" noProof="0" dirty="0"/>
              <a:t>while ensuring that the evaluation remains feasible within time and budget constraints.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B36B1-804B-A946-C8F0-DF6925FB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C07337-8A11-0094-B4D2-63D319D6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78713-B71F-CE95-F80D-51139A4ABA42}"/>
              </a:ext>
            </a:extLst>
          </p:cNvPr>
          <p:cNvSpPr txBox="1"/>
          <p:nvPr/>
        </p:nvSpPr>
        <p:spPr>
          <a:xfrm>
            <a:off x="539758" y="5824910"/>
            <a:ext cx="7608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rgbClr val="595959"/>
                </a:solidFill>
              </a:rPr>
              <a:t>For more information: </a:t>
            </a:r>
            <a:r>
              <a:rPr lang="en-GB" sz="14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en-GB" sz="1400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400" noProof="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2.2 of EU-CEM Handbook </a:t>
            </a:r>
            <a:r>
              <a:rPr lang="en-GB" sz="14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(page 27)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7FFD27-36B3-C9F3-E08A-031240C71B28}"/>
              </a:ext>
            </a:extLst>
          </p:cNvPr>
          <p:cNvSpPr txBox="1">
            <a:spLocks/>
          </p:cNvSpPr>
          <p:nvPr/>
        </p:nvSpPr>
        <p:spPr>
          <a:xfrm>
            <a:off x="539758" y="457054"/>
            <a:ext cx="10717247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Evaluation partners disconnected from others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3AD9876-2F88-4C68-B38C-B45F70F0A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1" y="1182061"/>
            <a:ext cx="4748119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8FB9F58-1F39-C34D-ED4B-DBA61D13D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23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  <p:pic>
        <p:nvPicPr>
          <p:cNvPr id="19" name="Picture 18" descr="A green and blue arrow&#10;&#10;AI-generated content may be incorrect.">
            <a:extLst>
              <a:ext uri="{FF2B5EF4-FFF2-40B4-BE49-F238E27FC236}">
                <a16:creationId xmlns:a16="http://schemas.microsoft.com/office/drawing/2014/main" id="{8C176203-71FA-6477-8ACB-36C7C581B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99" y="3065949"/>
            <a:ext cx="576158" cy="798291"/>
          </a:xfrm>
          <a:prstGeom prst="rect">
            <a:avLst/>
          </a:prstGeom>
        </p:spPr>
      </p:pic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5617E41C-A180-E77A-1CED-00844E17C8E5}"/>
              </a:ext>
            </a:extLst>
          </p:cNvPr>
          <p:cNvSpPr/>
          <p:nvPr/>
        </p:nvSpPr>
        <p:spPr>
          <a:xfrm>
            <a:off x="542930" y="1681732"/>
            <a:ext cx="4863899" cy="356672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422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0BEE1-5542-7A5B-8E57-D57B7F307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7015F8B2-9FA2-4AD3-E57E-168BFA4B07B9}"/>
              </a:ext>
            </a:extLst>
          </p:cNvPr>
          <p:cNvSpPr/>
          <p:nvPr/>
        </p:nvSpPr>
        <p:spPr>
          <a:xfrm>
            <a:off x="6095205" y="1681732"/>
            <a:ext cx="5555449" cy="359871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1C51C33D-B329-93DA-1B51-530715AEC8EC}"/>
              </a:ext>
            </a:extLst>
          </p:cNvPr>
          <p:cNvSpPr/>
          <p:nvPr/>
        </p:nvSpPr>
        <p:spPr>
          <a:xfrm>
            <a:off x="542930" y="1681732"/>
            <a:ext cx="4863899" cy="356672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8F549-57A6-1FC0-2660-EE0C5B336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250" y="1910489"/>
            <a:ext cx="4570913" cy="3335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noProof="0" dirty="0"/>
              <a:t>Planning evaluations based on false understanding of the CCAM system under evaluation leads to low quality results.</a:t>
            </a:r>
          </a:p>
          <a:p>
            <a:pPr>
              <a:buSzPct val="110000"/>
            </a:pPr>
            <a:r>
              <a:rPr lang="en-GB" sz="1400" noProof="0" dirty="0"/>
              <a:t>Different understandings of the CCAM system or service concept under evaluation can create </a:t>
            </a:r>
            <a:r>
              <a:rPr lang="en-GB" sz="1400" b="1" noProof="0" dirty="0"/>
              <a:t>discrepancies </a:t>
            </a:r>
            <a:r>
              <a:rPr lang="en-GB" sz="1400" noProof="0" dirty="0"/>
              <a:t>between the evaluation assumptions and real-world implementation, </a:t>
            </a:r>
            <a:r>
              <a:rPr lang="en-GB" sz="1400" b="1" noProof="0" dirty="0"/>
              <a:t>reducing the validity of the results</a:t>
            </a:r>
            <a:r>
              <a:rPr lang="en-GB" sz="1400" noProof="0" dirty="0"/>
              <a:t>. </a:t>
            </a:r>
          </a:p>
          <a:p>
            <a:pPr>
              <a:buSzPct val="110000"/>
            </a:pPr>
            <a:r>
              <a:rPr lang="en-GB" sz="1400" noProof="0" dirty="0"/>
              <a:t>If understanding diverges within the evaluation team, the resulting </a:t>
            </a:r>
            <a:r>
              <a:rPr lang="en-GB" sz="1400" b="1" noProof="0" dirty="0"/>
              <a:t>outcomes do not complement </a:t>
            </a:r>
            <a:r>
              <a:rPr lang="en-GB" sz="1400" noProof="0" dirty="0"/>
              <a:t>each other and </a:t>
            </a:r>
            <a:r>
              <a:rPr lang="en-GB" sz="1400" b="1" noProof="0" dirty="0"/>
              <a:t>fail to create a comprehensive understanding </a:t>
            </a:r>
            <a:r>
              <a:rPr lang="en-GB" sz="1400" noProof="0" dirty="0"/>
              <a:t>of the system being evaluated.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7CA32-1063-AE09-835A-907DE7AC5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0033" y="1910489"/>
            <a:ext cx="5270886" cy="3251358"/>
          </a:xfrm>
        </p:spPr>
        <p:txBody>
          <a:bodyPr>
            <a:noAutofit/>
          </a:bodyPr>
          <a:lstStyle/>
          <a:p>
            <a:pPr>
              <a:buSzPct val="110000"/>
            </a:pPr>
            <a:r>
              <a:rPr lang="en-GB" sz="1400" noProof="0" dirty="0"/>
              <a:t>Describe clearly </a:t>
            </a:r>
            <a:r>
              <a:rPr lang="en-GB" sz="1400" b="1" noProof="0" dirty="0"/>
              <a:t>the CCAM systems </a:t>
            </a:r>
            <a:r>
              <a:rPr lang="en-GB" sz="1400" noProof="0" dirty="0"/>
              <a:t>that will be addressed in the evaluation, together with any </a:t>
            </a:r>
            <a:r>
              <a:rPr lang="en-GB" sz="1400" b="1" noProof="0" dirty="0"/>
              <a:t>related service concepts </a:t>
            </a:r>
            <a:r>
              <a:rPr lang="en-GB" sz="1400" noProof="0" dirty="0"/>
              <a:t>where relevant. </a:t>
            </a:r>
          </a:p>
          <a:p>
            <a:pPr>
              <a:buSzPct val="110000"/>
            </a:pPr>
            <a:r>
              <a:rPr lang="en-GB" sz="1400" noProof="0" dirty="0"/>
              <a:t>Assessment of the wider socio-economic impacts of CCAM tested in field experiments may not be meaningful if these experiments involve </a:t>
            </a:r>
            <a:r>
              <a:rPr lang="en-GB" sz="1400" b="1" noProof="0" dirty="0"/>
              <a:t>low TRL systems</a:t>
            </a:r>
            <a:r>
              <a:rPr lang="en-GB" sz="1400" noProof="0" dirty="0"/>
              <a:t>, and impact assessment may focus on </a:t>
            </a:r>
            <a:r>
              <a:rPr lang="en-GB" sz="1400" b="1" noProof="0" dirty="0"/>
              <a:t>a higher-TRL version of the system </a:t>
            </a:r>
            <a:r>
              <a:rPr lang="en-GB" sz="1400" noProof="0" dirty="0"/>
              <a:t>when implemented at scale. It is important to understand and clearly document </a:t>
            </a:r>
            <a:r>
              <a:rPr lang="en-GB" sz="1400" b="1" noProof="0" dirty="0"/>
              <a:t>both systems and the differences between them</a:t>
            </a:r>
            <a:r>
              <a:rPr lang="en-GB" sz="1400" noProof="0" dirty="0"/>
              <a:t>. </a:t>
            </a:r>
          </a:p>
          <a:p>
            <a:pPr>
              <a:buSzPct val="110000"/>
            </a:pPr>
            <a:r>
              <a:rPr lang="en-GB" sz="1400" noProof="0" dirty="0"/>
              <a:t>System descriptions:</a:t>
            </a:r>
          </a:p>
          <a:p>
            <a:pPr lvl="1">
              <a:buSzPct val="110000"/>
            </a:pPr>
            <a:r>
              <a:rPr lang="en-GB" sz="1400" noProof="0" dirty="0"/>
              <a:t>Guide the development of the evaluation plan. </a:t>
            </a:r>
          </a:p>
          <a:p>
            <a:pPr lvl="1">
              <a:buSzPct val="110000"/>
            </a:pPr>
            <a:r>
              <a:rPr lang="en-GB" sz="1400" noProof="0" dirty="0"/>
              <a:t>Provide context for drawing conclusions from evaluations.</a:t>
            </a:r>
          </a:p>
          <a:p>
            <a:pPr lvl="1">
              <a:buSzPct val="110000"/>
            </a:pPr>
            <a:r>
              <a:rPr lang="en-GB" sz="1400" noProof="0" dirty="0"/>
              <a:t>Help external stakeholders understand and interpret the study and its results.</a:t>
            </a:r>
          </a:p>
          <a:p>
            <a:pPr>
              <a:lnSpc>
                <a:spcPct val="100000"/>
              </a:lnSpc>
            </a:pPr>
            <a:endParaRPr lang="en-GB" sz="1400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700169-B64A-C08A-A9EC-F43D5ED7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4BBB0-CE1D-1996-F1ED-E877FAEE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ADC3D-1045-74B0-A91A-5D1BC24BACF6}"/>
              </a:ext>
            </a:extLst>
          </p:cNvPr>
          <p:cNvSpPr txBox="1"/>
          <p:nvPr/>
        </p:nvSpPr>
        <p:spPr>
          <a:xfrm>
            <a:off x="539758" y="5833769"/>
            <a:ext cx="7608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 </a:t>
            </a:r>
            <a:r>
              <a:rPr lang="en-GB" sz="14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en-GB" sz="1400" noProof="0" dirty="0">
                <a:solidFill>
                  <a:srgbClr val="595959"/>
                </a:solidFill>
              </a:rPr>
              <a:t> </a:t>
            </a:r>
            <a:r>
              <a:rPr lang="en-GB" sz="1400" noProof="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3.2 of EU-CEM Handbook </a:t>
            </a:r>
            <a:r>
              <a:rPr lang="en-GB" sz="1400" noProof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(page 36)</a:t>
            </a:r>
            <a:endParaRPr kumimoji="0" lang="en-GB" sz="140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A21AB9-1C87-D005-64E6-AC30F85F1039}"/>
              </a:ext>
            </a:extLst>
          </p:cNvPr>
          <p:cNvSpPr txBox="1">
            <a:spLocks/>
          </p:cNvSpPr>
          <p:nvPr/>
        </p:nvSpPr>
        <p:spPr>
          <a:xfrm>
            <a:off x="539758" y="457054"/>
            <a:ext cx="10717247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Different understanding of the CCAM system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43511C-F329-11AD-6340-6F527D5B6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1" y="1182061"/>
            <a:ext cx="4748119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3E1B236-2A15-6B08-3243-5132212F6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23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  <p:pic>
        <p:nvPicPr>
          <p:cNvPr id="25" name="Picture 24" descr="A green and blue arrow&#10;&#10;AI-generated content may be incorrect.">
            <a:extLst>
              <a:ext uri="{FF2B5EF4-FFF2-40B4-BE49-F238E27FC236}">
                <a16:creationId xmlns:a16="http://schemas.microsoft.com/office/drawing/2014/main" id="{036D6CA2-0F6E-0C66-70D1-F7FFA763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99" y="3065949"/>
            <a:ext cx="576158" cy="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0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3FD68-C16B-45C9-EE33-7C71E6DD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607F1049-F206-AE0A-721C-C66021E34879}"/>
              </a:ext>
            </a:extLst>
          </p:cNvPr>
          <p:cNvSpPr/>
          <p:nvPr/>
        </p:nvSpPr>
        <p:spPr>
          <a:xfrm>
            <a:off x="6095205" y="1681732"/>
            <a:ext cx="5555449" cy="37972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28F35E3E-0D50-49FA-F36C-5734B4817D5C}"/>
              </a:ext>
            </a:extLst>
          </p:cNvPr>
          <p:cNvSpPr/>
          <p:nvPr/>
        </p:nvSpPr>
        <p:spPr>
          <a:xfrm>
            <a:off x="542930" y="1681732"/>
            <a:ext cx="4863899" cy="379723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E1FAA-E0E7-D9F6-564B-ADEC07F49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252" y="1907542"/>
            <a:ext cx="4519628" cy="33626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noProof="0" dirty="0"/>
              <a:t>Including research questions that cannot realistically be answered leads to waste of resources and last-minute deviations.</a:t>
            </a:r>
          </a:p>
          <a:p>
            <a:pPr>
              <a:buSzPct val="110000"/>
            </a:pPr>
            <a:r>
              <a:rPr lang="en-GB" sz="1400" noProof="0" dirty="0"/>
              <a:t>If the evaluation plan includes research questions that cannot be answered due to </a:t>
            </a:r>
            <a:r>
              <a:rPr lang="en-GB" sz="1400" b="1" noProof="0" dirty="0"/>
              <a:t>insufficient data quality</a:t>
            </a:r>
            <a:r>
              <a:rPr lang="en-GB" sz="1400" noProof="0" dirty="0"/>
              <a:t>, </a:t>
            </a:r>
            <a:r>
              <a:rPr lang="en-GB" sz="1400" b="1" noProof="0" dirty="0"/>
              <a:t>lack of data </a:t>
            </a:r>
            <a:r>
              <a:rPr lang="en-GB" sz="1400" noProof="0" dirty="0"/>
              <a:t>(e.g. due to unavailability, issues with sharing or collecting) </a:t>
            </a:r>
            <a:r>
              <a:rPr lang="en-GB" sz="1400" b="1" noProof="0" dirty="0"/>
              <a:t>or resources </a:t>
            </a:r>
            <a:r>
              <a:rPr lang="en-GB" sz="1400" noProof="0" dirty="0"/>
              <a:t>(e.g. skilled personnel, specific tools, time, or funds), resources are wasted and the project is put at risk. </a:t>
            </a:r>
          </a:p>
          <a:p>
            <a:pPr>
              <a:buSzPct val="110000"/>
            </a:pPr>
            <a:r>
              <a:rPr lang="en-GB" sz="1400" b="1" noProof="0" dirty="0"/>
              <a:t>Last-minute deviations </a:t>
            </a:r>
            <a:r>
              <a:rPr lang="en-GB" sz="1400" noProof="0" dirty="0"/>
              <a:t>from the project plan are seldom satisfactory, and re-running evaluations is seldom possible within the original resources.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57AED-B144-D276-43F0-9EE92BF59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3723" y="1907542"/>
            <a:ext cx="5207638" cy="3571429"/>
          </a:xfrm>
        </p:spPr>
        <p:txBody>
          <a:bodyPr>
            <a:noAutofit/>
          </a:bodyPr>
          <a:lstStyle/>
          <a:p>
            <a:pPr>
              <a:buSzPct val="110000"/>
            </a:pPr>
            <a:r>
              <a:rPr lang="en-GB" sz="1400" noProof="0" dirty="0"/>
              <a:t>Research questions should be checked for</a:t>
            </a:r>
            <a:r>
              <a:rPr lang="en-GB" sz="1400" b="1" noProof="0" dirty="0"/>
              <a:t> feasibility and prioritised </a:t>
            </a:r>
            <a:r>
              <a:rPr lang="en-GB" sz="1400" noProof="0" dirty="0"/>
              <a:t>early to ensure the evaluation is realistic and achievable. Research questions refine the evaluation scope, and to be effective, they should:</a:t>
            </a:r>
          </a:p>
          <a:p>
            <a:pPr lvl="1">
              <a:buSzPct val="110000"/>
            </a:pPr>
            <a:r>
              <a:rPr lang="en-GB" sz="1400" noProof="0" dirty="0"/>
              <a:t>be specific, measurable and relevant. </a:t>
            </a:r>
          </a:p>
          <a:p>
            <a:pPr lvl="1">
              <a:buSzPct val="110000"/>
            </a:pPr>
            <a:r>
              <a:rPr lang="en-GB" sz="1400" noProof="0" dirty="0"/>
              <a:t>address knowledge gaps, challenges, or key issues in CCAM. </a:t>
            </a:r>
          </a:p>
          <a:p>
            <a:pPr marL="227013" lvl="1" indent="-227013">
              <a:buSzPct val="110000"/>
            </a:pPr>
            <a:r>
              <a:rPr lang="en-GB" sz="1400" noProof="0" dirty="0"/>
              <a:t>To determine whether a research question can be addressed within the project’s constraints, check for</a:t>
            </a:r>
          </a:p>
          <a:p>
            <a:pPr marL="684168" lvl="2" indent="-227013">
              <a:buSzPct val="110000"/>
            </a:pPr>
            <a:r>
              <a:rPr lang="en-GB" sz="1400" noProof="0" dirty="0"/>
              <a:t>availability of necessary data, </a:t>
            </a:r>
          </a:p>
          <a:p>
            <a:pPr marL="684168" lvl="2" indent="-227013">
              <a:buSzPct val="110000"/>
            </a:pPr>
            <a:r>
              <a:rPr lang="en-GB" sz="1400" noProof="0" dirty="0"/>
              <a:t>possibility to implement required experimental design, and</a:t>
            </a:r>
          </a:p>
          <a:p>
            <a:pPr marL="684168" lvl="2" indent="-227013">
              <a:buSzPct val="110000"/>
            </a:pPr>
            <a:r>
              <a:rPr lang="en-GB" sz="1400" noProof="0" dirty="0"/>
              <a:t>availability of appropriate tools and methods. </a:t>
            </a:r>
          </a:p>
          <a:p>
            <a:pPr>
              <a:lnSpc>
                <a:spcPct val="100000"/>
              </a:lnSpc>
              <a:buSzPct val="110000"/>
            </a:pPr>
            <a:r>
              <a:rPr lang="en-GB" sz="1400" noProof="0" dirty="0"/>
              <a:t>A structured feasibility check process ensures </a:t>
            </a:r>
            <a:r>
              <a:rPr lang="en-GB" sz="1400" b="1" noProof="0" dirty="0"/>
              <a:t>project-level commitment </a:t>
            </a:r>
            <a:r>
              <a:rPr lang="en-GB" sz="1400" noProof="0" dirty="0"/>
              <a:t>to realistic and achievable research questions by engaging the entire project team in discussions.</a:t>
            </a:r>
          </a:p>
          <a:p>
            <a:pPr>
              <a:lnSpc>
                <a:spcPct val="100000"/>
              </a:lnSpc>
            </a:pPr>
            <a:endParaRPr lang="en-GB" sz="1400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794492-6D68-9D59-0FA2-D269A99B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734CE-F6D0-B495-AEF7-45D3FC84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A779E-DA5E-ABE6-9F5E-7AC54D1F81D9}"/>
              </a:ext>
            </a:extLst>
          </p:cNvPr>
          <p:cNvSpPr txBox="1"/>
          <p:nvPr/>
        </p:nvSpPr>
        <p:spPr>
          <a:xfrm>
            <a:off x="539758" y="5843161"/>
            <a:ext cx="7608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3.2 of EU-CEM Handbook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(page 43)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F65238-42B5-4158-CEAB-E687FADDF675}"/>
              </a:ext>
            </a:extLst>
          </p:cNvPr>
          <p:cNvSpPr txBox="1">
            <a:spLocks/>
          </p:cNvSpPr>
          <p:nvPr/>
        </p:nvSpPr>
        <p:spPr>
          <a:xfrm>
            <a:off x="539759" y="457054"/>
            <a:ext cx="10115408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Evaluation plan with unanswerable research questions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D0D0AB-7E1C-2A12-0CF4-DF6B734E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1" y="1182061"/>
            <a:ext cx="4748119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70743B-BCCA-9F09-938B-7E580EB18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23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  <p:pic>
        <p:nvPicPr>
          <p:cNvPr id="19" name="Picture 18" descr="A green and blue arrow&#10;&#10;AI-generated content may be incorrect.">
            <a:extLst>
              <a:ext uri="{FF2B5EF4-FFF2-40B4-BE49-F238E27FC236}">
                <a16:creationId xmlns:a16="http://schemas.microsoft.com/office/drawing/2014/main" id="{A514F179-19E4-145B-B27E-BFC41CDF8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938" y="3181205"/>
            <a:ext cx="576158" cy="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4DD8C-F395-A613-9053-714D7B93E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932355E9-995B-47DA-4DBA-4599B3F0916D}"/>
              </a:ext>
            </a:extLst>
          </p:cNvPr>
          <p:cNvSpPr/>
          <p:nvPr/>
        </p:nvSpPr>
        <p:spPr>
          <a:xfrm>
            <a:off x="6095205" y="1681732"/>
            <a:ext cx="5555449" cy="325534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52221751-CD74-DAAC-9A53-BA1F78857375}"/>
              </a:ext>
            </a:extLst>
          </p:cNvPr>
          <p:cNvSpPr/>
          <p:nvPr/>
        </p:nvSpPr>
        <p:spPr>
          <a:xfrm>
            <a:off x="542930" y="1681732"/>
            <a:ext cx="4863899" cy="3255341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pic>
        <p:nvPicPr>
          <p:cNvPr id="22" name="Picture 21" descr="A green and blue arrow&#10;&#10;AI-generated content may be incorrect.">
            <a:extLst>
              <a:ext uri="{FF2B5EF4-FFF2-40B4-BE49-F238E27FC236}">
                <a16:creationId xmlns:a16="http://schemas.microsoft.com/office/drawing/2014/main" id="{67B9AA8F-7DA3-9111-B022-36EF6C1A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938" y="2910256"/>
            <a:ext cx="576158" cy="7982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14092-2A45-285E-C6DC-933B8BB20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900" y="1920929"/>
            <a:ext cx="4437875" cy="301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noProof="0" dirty="0"/>
              <a:t>Diverging assumptions lead to fragmented results </a:t>
            </a:r>
            <a:br>
              <a:rPr lang="en-GB" sz="1400" b="1" noProof="0" dirty="0"/>
            </a:br>
            <a:r>
              <a:rPr lang="en-GB" sz="1400" b="1" noProof="0" dirty="0"/>
              <a:t>and inefficient use of resources.</a:t>
            </a:r>
          </a:p>
          <a:p>
            <a:pPr>
              <a:buSzPct val="110000"/>
            </a:pPr>
            <a:r>
              <a:rPr lang="en-US" sz="1400" noProof="0" dirty="0"/>
              <a:t>If different sub-teams base their work on </a:t>
            </a:r>
            <a:r>
              <a:rPr lang="en-US" sz="1400" b="1" noProof="0" dirty="0"/>
              <a:t>different assumptions </a:t>
            </a:r>
            <a:r>
              <a:rPr lang="en-US" sz="1400" noProof="0" dirty="0"/>
              <a:t>about the systems, services, or their use in the transport system, the resulting </a:t>
            </a:r>
            <a:r>
              <a:rPr lang="en-US" sz="1400" b="1" noProof="0" dirty="0"/>
              <a:t>outcomes do not form one coherent picture</a:t>
            </a:r>
            <a:r>
              <a:rPr lang="en-US" sz="1400" noProof="0" dirty="0"/>
              <a:t>. Instead, they represent pieces of different puzzles.</a:t>
            </a:r>
            <a:r>
              <a:rPr lang="en-GB" sz="1400" noProof="0" dirty="0"/>
              <a:t>  </a:t>
            </a:r>
          </a:p>
          <a:p>
            <a:pPr>
              <a:buSzPct val="110000"/>
            </a:pPr>
            <a:r>
              <a:rPr lang="en-GB" sz="1400" noProof="0" dirty="0"/>
              <a:t>It also </a:t>
            </a:r>
            <a:r>
              <a:rPr lang="en-GB" sz="1400" b="1" noProof="0" dirty="0"/>
              <a:t>limits opportunities for synergies </a:t>
            </a:r>
            <a:r>
              <a:rPr lang="en-GB" sz="1400" noProof="0" dirty="0"/>
              <a:t>and prevents one team from </a:t>
            </a:r>
            <a:r>
              <a:rPr lang="en-US" sz="1400" noProof="0" dirty="0"/>
              <a:t>benefiting from each other’s interim results. As a result, similar work may be repeated in parallel, </a:t>
            </a:r>
            <a:r>
              <a:rPr lang="en-US" sz="1400" b="1" noProof="0" dirty="0"/>
              <a:t>wasting resources</a:t>
            </a:r>
            <a:r>
              <a:rPr lang="en-GB" sz="1400" noProof="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30811-3F4C-9D4E-E825-955B9856C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3723" y="1919195"/>
            <a:ext cx="5208790" cy="3030920"/>
          </a:xfrm>
        </p:spPr>
        <p:txBody>
          <a:bodyPr>
            <a:noAutofit/>
          </a:bodyPr>
          <a:lstStyle/>
          <a:p>
            <a:pPr>
              <a:buSzPct val="110000"/>
            </a:pPr>
            <a:r>
              <a:rPr lang="en-GB" sz="1400" b="1" noProof="0" dirty="0"/>
              <a:t>Scenarios help structure evaluations </a:t>
            </a:r>
            <a:r>
              <a:rPr lang="en-GB" sz="1400" noProof="0" dirty="0"/>
              <a:t>by supporting detailed scoping and providing reference points </a:t>
            </a:r>
            <a:r>
              <a:rPr lang="en-GB" sz="1400" b="1" noProof="0" dirty="0"/>
              <a:t>for systematic coverage</a:t>
            </a:r>
            <a:r>
              <a:rPr lang="en-GB" sz="1400" noProof="0" dirty="0"/>
              <a:t>. </a:t>
            </a:r>
          </a:p>
          <a:p>
            <a:pPr>
              <a:buSzPct val="110000"/>
            </a:pPr>
            <a:r>
              <a:rPr lang="en-GB" sz="1400" noProof="0" dirty="0"/>
              <a:t>EU-CEM defines </a:t>
            </a:r>
            <a:r>
              <a:rPr lang="en-GB" sz="1400" b="1" noProof="0" dirty="0"/>
              <a:t>seven distinct scenario categories</a:t>
            </a:r>
            <a:r>
              <a:rPr lang="en-GB" sz="1400" noProof="0" dirty="0"/>
              <a:t>: societal, service, traffic, driving, test, user, and user behaviour. </a:t>
            </a:r>
          </a:p>
          <a:p>
            <a:pPr>
              <a:buSzPct val="110000"/>
            </a:pPr>
            <a:r>
              <a:rPr lang="en-GB" sz="1400" b="1" noProof="0" dirty="0"/>
              <a:t>The societal scenarios </a:t>
            </a:r>
            <a:r>
              <a:rPr lang="en-GB" sz="1400" noProof="0" dirty="0"/>
              <a:t>define </a:t>
            </a:r>
            <a:r>
              <a:rPr lang="en-GB" sz="1400" b="1" noProof="0" dirty="0"/>
              <a:t>the broader context and setting </a:t>
            </a:r>
            <a:r>
              <a:rPr lang="en-GB" sz="1400" noProof="0" dirty="0"/>
              <a:t>by specifying the region and timeframe of interest and describing how CCAM systems relate to existing transport infrastructure and supply. </a:t>
            </a:r>
          </a:p>
          <a:p>
            <a:pPr>
              <a:buSzPct val="110000"/>
            </a:pPr>
            <a:r>
              <a:rPr lang="en-GB" sz="1400" noProof="0" dirty="0"/>
              <a:t>Using shared societal scenarios across all impact areas </a:t>
            </a:r>
            <a:r>
              <a:rPr lang="en-GB" sz="1400" b="1" noProof="0" dirty="0"/>
              <a:t>as a foundation for more targeted scenarios </a:t>
            </a:r>
            <a:r>
              <a:rPr lang="en-GB" sz="1400" noProof="0" dirty="0"/>
              <a:t>ensures that results </a:t>
            </a:r>
            <a:r>
              <a:rPr lang="en-GB" sz="1400" b="1" noProof="0" dirty="0"/>
              <a:t>complement </a:t>
            </a:r>
            <a:r>
              <a:rPr lang="en-GB" sz="1400" noProof="0" dirty="0"/>
              <a:t>rather than contradict each other. This aligns assumptions across different evaluation steps or areas.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400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31B4F-5DD1-0E7E-6004-B62F2A57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6A8D4-09CD-58F8-1AAD-34FC179D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CA0DF-354C-E2A7-834E-079AE02EBDE1}"/>
              </a:ext>
            </a:extLst>
          </p:cNvPr>
          <p:cNvSpPr txBox="1"/>
          <p:nvPr/>
        </p:nvSpPr>
        <p:spPr>
          <a:xfrm>
            <a:off x="539758" y="5526565"/>
            <a:ext cx="91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3.3 of EU-CEM Handbook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(page 52)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797979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 3.10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(page 54)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B0E38D-39E6-323C-4684-ED41DB188131}"/>
              </a:ext>
            </a:extLst>
          </p:cNvPr>
          <p:cNvSpPr txBox="1">
            <a:spLocks/>
          </p:cNvSpPr>
          <p:nvPr/>
        </p:nvSpPr>
        <p:spPr>
          <a:xfrm>
            <a:off x="539758" y="457054"/>
            <a:ext cx="10717247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Results do not relate to the same big picture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4ECC856-EEF6-5F41-53AD-5EAA4B650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1" y="1182061"/>
            <a:ext cx="4748119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CD39F35-40DC-8A41-BD51-FCA837002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23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</p:spTree>
    <p:extLst>
      <p:ext uri="{BB962C8B-B14F-4D97-AF65-F5344CB8AC3E}">
        <p14:creationId xmlns:p14="http://schemas.microsoft.com/office/powerpoint/2010/main" val="2179661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B125C-D1A4-D160-D414-1BDE2C9B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AE3B5218-2C03-9164-DE7B-C451862FF433}"/>
              </a:ext>
            </a:extLst>
          </p:cNvPr>
          <p:cNvSpPr/>
          <p:nvPr/>
        </p:nvSpPr>
        <p:spPr>
          <a:xfrm>
            <a:off x="5363117" y="1681732"/>
            <a:ext cx="6287538" cy="316584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5F47E6CA-E0CC-CD2C-A440-73AC28E99DB2}"/>
              </a:ext>
            </a:extLst>
          </p:cNvPr>
          <p:cNvSpPr/>
          <p:nvPr/>
        </p:nvSpPr>
        <p:spPr>
          <a:xfrm>
            <a:off x="542931" y="1681732"/>
            <a:ext cx="4131812" cy="3165841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C2622-5A25-31F5-EDFC-A2D87C1B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251" y="1899432"/>
            <a:ext cx="3780593" cy="2948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noProof="0" dirty="0"/>
              <a:t>Unrealistic assumptions about data sharing may compromise the success of the project.</a:t>
            </a:r>
          </a:p>
          <a:p>
            <a:pPr>
              <a:buSzPct val="110000"/>
            </a:pPr>
            <a:r>
              <a:rPr lang="en-GB" sz="1400" b="1" noProof="0" dirty="0"/>
              <a:t>Not all data can be shared</a:t>
            </a:r>
            <a:r>
              <a:rPr lang="en-GB" sz="1400" noProof="0" dirty="0"/>
              <a:t>, e.g. for competitive reasons or due to its sensitivity. </a:t>
            </a:r>
          </a:p>
          <a:p>
            <a:pPr>
              <a:buSzPct val="110000"/>
            </a:pPr>
            <a:r>
              <a:rPr lang="en-GB" sz="1400" noProof="0" dirty="0"/>
              <a:t>If the evaluation team prepares the evaluation plan without </a:t>
            </a:r>
            <a:r>
              <a:rPr lang="en-GB" sz="1400" b="1" noProof="0" dirty="0"/>
              <a:t>confirming </a:t>
            </a:r>
            <a:r>
              <a:rPr lang="en-GB" sz="1400" noProof="0" dirty="0"/>
              <a:t>whether the required data can be shared with them, there is a risk that </a:t>
            </a:r>
            <a:r>
              <a:rPr lang="en-GB" sz="1400" b="1" noProof="0" dirty="0"/>
              <a:t>the plan may later prove infeasible </a:t>
            </a:r>
            <a:r>
              <a:rPr lang="en-GB" sz="1400" noProof="0" dirty="0"/>
              <a:t>when key inputs are found to be unavailable. </a:t>
            </a:r>
          </a:p>
          <a:p>
            <a:pPr>
              <a:buSzPct val="110000"/>
            </a:pPr>
            <a:r>
              <a:rPr lang="en-US" sz="1400" noProof="0" dirty="0"/>
              <a:t>Being forced </a:t>
            </a:r>
            <a:r>
              <a:rPr lang="en-US" sz="1400" b="1" noProof="0" dirty="0"/>
              <a:t>back into the planning phase </a:t>
            </a:r>
            <a:r>
              <a:rPr lang="en-US" sz="1400" noProof="0" dirty="0"/>
              <a:t>at a late stage can compromise the success of the entire project</a:t>
            </a:r>
            <a:r>
              <a:rPr lang="en-GB" sz="1400" noProof="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9EA1BA-3402-4CE4-012C-64CC823D1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80599" y="1899432"/>
            <a:ext cx="5793034" cy="2948142"/>
          </a:xfrm>
        </p:spPr>
        <p:txBody>
          <a:bodyPr>
            <a:noAutofit/>
          </a:bodyPr>
          <a:lstStyle/>
          <a:p>
            <a:pPr>
              <a:buSzPct val="110000"/>
            </a:pPr>
            <a:r>
              <a:rPr lang="en-GB" sz="1400" b="1" noProof="0" dirty="0"/>
              <a:t>A documented data specification and a description of data tools</a:t>
            </a:r>
            <a:r>
              <a:rPr lang="en-GB" sz="1400" noProof="0" dirty="0"/>
              <a:t> together form an agreement between the data providers and data users on the technical characteristics of the data. </a:t>
            </a:r>
          </a:p>
          <a:p>
            <a:pPr>
              <a:buSzPct val="110000"/>
            </a:pPr>
            <a:r>
              <a:rPr lang="en-GB" sz="1400" noProof="0" dirty="0"/>
              <a:t>Involve </a:t>
            </a:r>
            <a:r>
              <a:rPr lang="en-GB" sz="1400" b="1" noProof="0" dirty="0"/>
              <a:t>the evaluation team </a:t>
            </a:r>
            <a:r>
              <a:rPr lang="en-GB" sz="1400" noProof="0" dirty="0"/>
              <a:t>early in the data specification process </a:t>
            </a:r>
            <a:r>
              <a:rPr lang="en-US" sz="1400" noProof="0" dirty="0"/>
              <a:t>so they can define the data and derived measures they need</a:t>
            </a:r>
            <a:r>
              <a:rPr lang="en-GB" sz="1400" noProof="0" dirty="0"/>
              <a:t>. </a:t>
            </a:r>
            <a:r>
              <a:rPr lang="en-GB" sz="1400" b="1" noProof="0" dirty="0"/>
              <a:t>The data providers </a:t>
            </a:r>
            <a:r>
              <a:rPr lang="en-GB" sz="1400" noProof="0" dirty="0"/>
              <a:t>should assess whether those needs can be met. Flexibility is required from both sides. </a:t>
            </a:r>
          </a:p>
          <a:p>
            <a:pPr>
              <a:buSzPct val="110000"/>
            </a:pPr>
            <a:r>
              <a:rPr lang="en-GB" sz="1400" noProof="0" dirty="0"/>
              <a:t>Defining </a:t>
            </a:r>
            <a:r>
              <a:rPr lang="en-GB" sz="1400" b="1" noProof="0" dirty="0"/>
              <a:t>the actors involved in the data </a:t>
            </a:r>
            <a:r>
              <a:rPr lang="en-GB" sz="1400" noProof="0" dirty="0"/>
              <a:t>flow clarifies responsibilities and access rights. Typical roles include: </a:t>
            </a:r>
            <a:r>
              <a:rPr lang="en-GB" sz="1400" b="1" noProof="0" dirty="0"/>
              <a:t>data providers, data processors, data users</a:t>
            </a:r>
            <a:r>
              <a:rPr lang="en-GB" sz="1400" noProof="0" dirty="0"/>
              <a:t>. One partner may have multiple roles, but </a:t>
            </a:r>
            <a:r>
              <a:rPr lang="en-GB" sz="1400" b="1" noProof="0" dirty="0"/>
              <a:t>not all stakeholders need equal access rights</a:t>
            </a:r>
            <a:r>
              <a:rPr lang="en-GB" sz="1400" noProof="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GB" sz="1400" noProof="0" dirty="0"/>
              <a:t> For example, data providers, and possibly a specified data-processing partner, may only have access to their own data.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DEDFE-F2DA-83E6-26C2-40BBA534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pitfalls in CCAM impact assessment: Training material for EU-CEM Handbook users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2CA6C4-12D9-6931-7754-82F5C9B9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8B9FCD-BBFD-B54C-C8A5-C9E02BD87B4C}"/>
              </a:ext>
            </a:extLst>
          </p:cNvPr>
          <p:cNvSpPr txBox="1"/>
          <p:nvPr/>
        </p:nvSpPr>
        <p:spPr>
          <a:xfrm>
            <a:off x="532902" y="5512631"/>
            <a:ext cx="11328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9797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3.4 of EU-CEM Handbook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(p. 63)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9797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Guidelines 3.16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(p. 65) and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3.18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(p. 67)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204E7E-B428-001B-1530-258DF3F8A846}"/>
              </a:ext>
            </a:extLst>
          </p:cNvPr>
          <p:cNvSpPr txBox="1">
            <a:spLocks/>
          </p:cNvSpPr>
          <p:nvPr/>
        </p:nvSpPr>
        <p:spPr>
          <a:xfrm>
            <a:off x="539758" y="457054"/>
            <a:ext cx="10717247" cy="60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2391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38E72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PITFALL: Data cannot be shared for evaluation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srgbClr val="23917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969D06-A6E9-97EA-51E3-BFC85AC6B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52" y="1182061"/>
            <a:ext cx="3958492" cy="460964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What goes wrong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01F6F4-1C01-E729-D567-460CE7B3F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5842" y="1166230"/>
            <a:ext cx="5555449" cy="444806"/>
          </a:xfrm>
        </p:spPr>
        <p:txBody>
          <a:bodyPr>
            <a:normAutofit/>
          </a:bodyPr>
          <a:lstStyle/>
          <a:p>
            <a:r>
              <a:rPr lang="en-GB" sz="1800" b="1" noProof="0" dirty="0">
                <a:solidFill>
                  <a:schemeClr val="accent4"/>
                </a:solidFill>
              </a:rPr>
              <a:t>EU-CEM guidance</a:t>
            </a:r>
          </a:p>
        </p:txBody>
      </p:sp>
      <p:pic>
        <p:nvPicPr>
          <p:cNvPr id="19" name="Picture 18" descr="A green and blue arrow&#10;&#10;AI-generated content may be incorrect.">
            <a:extLst>
              <a:ext uri="{FF2B5EF4-FFF2-40B4-BE49-F238E27FC236}">
                <a16:creationId xmlns:a16="http://schemas.microsoft.com/office/drawing/2014/main" id="{616EE3BE-71DE-20CE-7BA4-CFA1E9F4A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851" y="2865506"/>
            <a:ext cx="576158" cy="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71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lide + bullet points">
  <a:themeElements>
    <a:clrScheme name="ConnectedAutomatedDriving">
      <a:dk1>
        <a:srgbClr val="333232"/>
      </a:dk1>
      <a:lt1>
        <a:sysClr val="window" lastClr="FFFFFF"/>
      </a:lt1>
      <a:dk2>
        <a:srgbClr val="7B7C7E"/>
      </a:dk2>
      <a:lt2>
        <a:srgbClr val="FFFFFF"/>
      </a:lt2>
      <a:accent1>
        <a:srgbClr val="69C0BB"/>
      </a:accent1>
      <a:accent2>
        <a:srgbClr val="6AB023"/>
      </a:accent2>
      <a:accent3>
        <a:srgbClr val="238E72"/>
      </a:accent3>
      <a:accent4>
        <a:srgbClr val="7B0035"/>
      </a:accent4>
      <a:accent5>
        <a:srgbClr val="FBBD1A"/>
      </a:accent5>
      <a:accent6>
        <a:srgbClr val="756EAC"/>
      </a:accent6>
      <a:hlink>
        <a:srgbClr val="E07921"/>
      </a:hlink>
      <a:folHlink>
        <a:srgbClr val="6893C8"/>
      </a:folHlink>
    </a:clrScheme>
    <a:fontScheme name="ConnectedAutomated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tx1">
              <a:lumMod val="65000"/>
              <a:lumOff val="35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</a:theme>
</file>

<file path=ppt/theme/theme2.xml><?xml version="1.0" encoding="utf-8"?>
<a:theme xmlns:a="http://schemas.openxmlformats.org/drawingml/2006/main" name="Vapor Trail">
  <a:themeElements>
    <a:clrScheme name="CCAMbassador">
      <a:dk1>
        <a:srgbClr val="249070"/>
      </a:dk1>
      <a:lt1>
        <a:srgbClr val="FFFFFF"/>
      </a:lt1>
      <a:dk2>
        <a:srgbClr val="455F51"/>
      </a:dk2>
      <a:lt2>
        <a:srgbClr val="FEFFFF"/>
      </a:lt2>
      <a:accent1>
        <a:srgbClr val="249070"/>
      </a:accent1>
      <a:accent2>
        <a:srgbClr val="66C1BF"/>
      </a:accent2>
      <a:accent3>
        <a:srgbClr val="42B600"/>
      </a:accent3>
      <a:accent4>
        <a:srgbClr val="44C1A3"/>
      </a:accent4>
      <a:accent5>
        <a:srgbClr val="8BC9CC"/>
      </a:accent5>
      <a:accent6>
        <a:srgbClr val="797979"/>
      </a:accent6>
      <a:hlink>
        <a:srgbClr val="4085E5"/>
      </a:hlink>
      <a:folHlink>
        <a:srgbClr val="C0C0C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A9EAE91-3D49-7E40-8C0E-AD2E1208CC2B}" vid="{99F9F57F-AE3E-8442-9505-2BA33775024C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017f5f-d659-4968-8f45-09f2abe45d73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64facb60-4212-4ef3-9310-41f075a2136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85E03FA15EAF49927269F621E24E76" ma:contentTypeVersion="18" ma:contentTypeDescription="Create a new document." ma:contentTypeScope="" ma:versionID="b782f3f3ea38eee212c458182ae85a2b">
  <xsd:schema xmlns:xsd="http://www.w3.org/2001/XMLSchema" xmlns:xs="http://www.w3.org/2001/XMLSchema" xmlns:p="http://schemas.microsoft.com/office/2006/metadata/properties" xmlns:ns1="http://schemas.microsoft.com/sharepoint/v3" xmlns:ns2="20017f5f-d659-4968-8f45-09f2abe45d73" xmlns:ns3="64facb60-4212-4ef3-9310-41f075a21363" targetNamespace="http://schemas.microsoft.com/office/2006/metadata/properties" ma:root="true" ma:fieldsID="01bb11e3091c000f04adb6b1700b6c4f" ns1:_="" ns2:_="" ns3:_="">
    <xsd:import namespace="http://schemas.microsoft.com/sharepoint/v3"/>
    <xsd:import namespace="20017f5f-d659-4968-8f45-09f2abe45d73"/>
    <xsd:import namespace="64facb60-4212-4ef3-9310-41f075a213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017f5f-d659-4968-8f45-09f2abe45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a8d1e8-f04d-4073-bbff-c1f130f50e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acb60-4212-4ef3-9310-41f075a2136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e675a6d-968a-4cb7-b07a-6a122d41f6f8}" ma:internalName="TaxCatchAll" ma:showField="CatchAllData" ma:web="64facb60-4212-4ef3-9310-41f075a213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59597E-B08B-42B6-82B9-B5EAEA8A0B5D}">
  <ds:schemaRefs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4facb60-4212-4ef3-9310-41f075a21363"/>
    <ds:schemaRef ds:uri="20017f5f-d659-4968-8f45-09f2abe45d73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563E6E7-E739-46F8-B5CF-20402A693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78C4FC-99C4-493C-AB8C-903F1F2D6A5D}">
  <ds:schemaRefs>
    <ds:schemaRef ds:uri="20017f5f-d659-4968-8f45-09f2abe45d73"/>
    <ds:schemaRef ds:uri="64facb60-4212-4ef3-9310-41f075a213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932</TotalTime>
  <Words>2383</Words>
  <Application>Microsoft Office PowerPoint</Application>
  <PresentationFormat>Custom</PresentationFormat>
  <Paragraphs>164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Wingdings 2</vt:lpstr>
      <vt:lpstr>slide + bullet points</vt:lpstr>
      <vt:lpstr>Vapor Trail</vt:lpstr>
      <vt:lpstr>Key Pitfalls in CCAM Impact Assessment</vt:lpstr>
      <vt:lpstr>Introduction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Checklist for avoiding the key pitfalls in this slide set</vt:lpstr>
      <vt:lpstr>PowerPoint Presentation</vt:lpstr>
    </vt:vector>
  </TitlesOfParts>
  <Company>PresentationLoad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IDENTITY  / BRANDING</dc:title>
  <dc:creator>AECC</dc:creator>
  <dc:description>www.presentationload.com</dc:description>
  <cp:lastModifiedBy>Gamarra Scavone, M.G. (Gabriela)</cp:lastModifiedBy>
  <cp:revision>23</cp:revision>
  <dcterms:created xsi:type="dcterms:W3CDTF">2010-05-21T10:35:54Z</dcterms:created>
  <dcterms:modified xsi:type="dcterms:W3CDTF">2026-05-27T12:46:30Z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0x010100F385E03FA15EAF49927269F621E24E76</vt:lpwstr>
  </property>
  <property fmtid="{D5CDD505-2E9C-101B-9397-08002B2CF9AE}" pid="3" name="MediaServiceImageTags">
    <vt:lpwstr/>
  </property>
</Properties>
</file>